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63" r:id="rId5"/>
    <p:sldId id="267" r:id="rId6"/>
    <p:sldId id="259" r:id="rId7"/>
    <p:sldId id="266" r:id="rId8"/>
    <p:sldId id="260" r:id="rId9"/>
    <p:sldId id="264" r:id="rId10"/>
    <p:sldId id="265" r:id="rId11"/>
    <p:sldId id="262" r:id="rId12"/>
    <p:sldId id="261" r:id="rId13"/>
    <p:sldId id="268"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7283"/>
  </p:normalViewPr>
  <p:slideViewPr>
    <p:cSldViewPr snapToGrid="0">
      <p:cViewPr varScale="1">
        <p:scale>
          <a:sx n="48" d="100"/>
          <a:sy n="48" d="100"/>
        </p:scale>
        <p:origin x="2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F4CA3-005D-0040-B168-DDEE06AC0FDD}" type="datetimeFigureOut">
              <a:rPr lang="en-US" smtClean="0"/>
              <a:t>10/23/24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6A4F8-8715-364E-AE7B-A29AAD87DA6E}" type="slidenum">
              <a:rPr lang="en-US" smtClean="0"/>
              <a:t>‹#›</a:t>
            </a:fld>
            <a:endParaRPr lang="en-US"/>
          </a:p>
        </p:txBody>
      </p:sp>
    </p:spTree>
    <p:extLst>
      <p:ext uri="{BB962C8B-B14F-4D97-AF65-F5344CB8AC3E}">
        <p14:creationId xmlns:p14="http://schemas.microsoft.com/office/powerpoint/2010/main" val="238780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6A4F8-8715-364E-AE7B-A29AAD87DA6E}" type="slidenum">
              <a:rPr lang="en-US" smtClean="0"/>
              <a:t>3</a:t>
            </a:fld>
            <a:endParaRPr lang="en-US"/>
          </a:p>
        </p:txBody>
      </p:sp>
    </p:spTree>
    <p:extLst>
      <p:ext uri="{BB962C8B-B14F-4D97-AF65-F5344CB8AC3E}">
        <p14:creationId xmlns:p14="http://schemas.microsoft.com/office/powerpoint/2010/main" val="93145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psychiatrist who was granted passage to America but chose to remain in Vienna with his family. He also chose numerous times to remain a prisoner in the concentration camp.</a:t>
            </a:r>
          </a:p>
          <a:p>
            <a:endParaRPr lang="en-US" dirty="0"/>
          </a:p>
        </p:txBody>
      </p:sp>
      <p:sp>
        <p:nvSpPr>
          <p:cNvPr id="4" name="Slide Number Placeholder 3"/>
          <p:cNvSpPr>
            <a:spLocks noGrp="1"/>
          </p:cNvSpPr>
          <p:nvPr>
            <p:ph type="sldNum" sz="quarter" idx="5"/>
          </p:nvPr>
        </p:nvSpPr>
        <p:spPr/>
        <p:txBody>
          <a:bodyPr/>
          <a:lstStyle/>
          <a:p>
            <a:fld id="{9D16A4F8-8715-364E-AE7B-A29AAD87DA6E}" type="slidenum">
              <a:rPr lang="en-US" smtClean="0"/>
              <a:t>6</a:t>
            </a:fld>
            <a:endParaRPr lang="en-US"/>
          </a:p>
        </p:txBody>
      </p:sp>
    </p:spTree>
    <p:extLst>
      <p:ext uri="{BB962C8B-B14F-4D97-AF65-F5344CB8AC3E}">
        <p14:creationId xmlns:p14="http://schemas.microsoft.com/office/powerpoint/2010/main" val="280623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Arial" panose="020B0604020202020204" pitchFamily="34" charset="0"/>
              </a:rPr>
              <a:t>Seligman, M. E. P. (2011). </a:t>
            </a:r>
            <a:r>
              <a:rPr lang="en-US" b="0" i="1" dirty="0">
                <a:solidFill>
                  <a:srgbClr val="333333"/>
                </a:solidFill>
                <a:effectLst/>
                <a:latin typeface="Arial" panose="020B0604020202020204" pitchFamily="34" charset="0"/>
              </a:rPr>
              <a:t>Flourish: A visionary new understanding of happiness and well-being.</a:t>
            </a:r>
            <a:r>
              <a:rPr lang="en-US" b="0" i="0" dirty="0">
                <a:solidFill>
                  <a:srgbClr val="333333"/>
                </a:solidFill>
                <a:effectLst/>
                <a:latin typeface="Arial" panose="020B0604020202020204" pitchFamily="34" charset="0"/>
              </a:rPr>
              <a:t> Free Press.</a:t>
            </a:r>
            <a:endParaRPr lang="en-US" dirty="0"/>
          </a:p>
        </p:txBody>
      </p:sp>
      <p:sp>
        <p:nvSpPr>
          <p:cNvPr id="4" name="Slide Number Placeholder 3"/>
          <p:cNvSpPr>
            <a:spLocks noGrp="1"/>
          </p:cNvSpPr>
          <p:nvPr>
            <p:ph type="sldNum" sz="quarter" idx="5"/>
          </p:nvPr>
        </p:nvSpPr>
        <p:spPr/>
        <p:txBody>
          <a:bodyPr/>
          <a:lstStyle/>
          <a:p>
            <a:fld id="{9D16A4F8-8715-364E-AE7B-A29AAD87DA6E}" type="slidenum">
              <a:rPr lang="en-US" smtClean="0"/>
              <a:t>7</a:t>
            </a:fld>
            <a:endParaRPr lang="en-US"/>
          </a:p>
        </p:txBody>
      </p:sp>
    </p:spTree>
    <p:extLst>
      <p:ext uri="{BB962C8B-B14F-4D97-AF65-F5344CB8AC3E}">
        <p14:creationId xmlns:p14="http://schemas.microsoft.com/office/powerpoint/2010/main" val="393189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6A4F8-8715-364E-AE7B-A29AAD87DA6E}" type="slidenum">
              <a:rPr lang="en-US" smtClean="0"/>
              <a:t>9</a:t>
            </a:fld>
            <a:endParaRPr lang="en-US"/>
          </a:p>
        </p:txBody>
      </p:sp>
    </p:spTree>
    <p:extLst>
      <p:ext uri="{BB962C8B-B14F-4D97-AF65-F5344CB8AC3E}">
        <p14:creationId xmlns:p14="http://schemas.microsoft.com/office/powerpoint/2010/main" val="274517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6A4F8-8715-364E-AE7B-A29AAD87DA6E}" type="slidenum">
              <a:rPr lang="en-US" smtClean="0"/>
              <a:t>12</a:t>
            </a:fld>
            <a:endParaRPr lang="en-US"/>
          </a:p>
        </p:txBody>
      </p:sp>
    </p:spTree>
    <p:extLst>
      <p:ext uri="{BB962C8B-B14F-4D97-AF65-F5344CB8AC3E}">
        <p14:creationId xmlns:p14="http://schemas.microsoft.com/office/powerpoint/2010/main" val="110713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view at home</a:t>
            </a:r>
          </a:p>
        </p:txBody>
      </p:sp>
      <p:sp>
        <p:nvSpPr>
          <p:cNvPr id="4" name="Slide Number Placeholder 3"/>
          <p:cNvSpPr>
            <a:spLocks noGrp="1"/>
          </p:cNvSpPr>
          <p:nvPr>
            <p:ph type="sldNum" sz="quarter" idx="5"/>
          </p:nvPr>
        </p:nvSpPr>
        <p:spPr/>
        <p:txBody>
          <a:bodyPr/>
          <a:lstStyle/>
          <a:p>
            <a:fld id="{9D16A4F8-8715-364E-AE7B-A29AAD87DA6E}" type="slidenum">
              <a:rPr lang="en-US" smtClean="0"/>
              <a:t>14</a:t>
            </a:fld>
            <a:endParaRPr lang="en-US"/>
          </a:p>
        </p:txBody>
      </p:sp>
    </p:spTree>
    <p:extLst>
      <p:ext uri="{BB962C8B-B14F-4D97-AF65-F5344CB8AC3E}">
        <p14:creationId xmlns:p14="http://schemas.microsoft.com/office/powerpoint/2010/main" val="278886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view at home</a:t>
            </a:r>
          </a:p>
        </p:txBody>
      </p:sp>
      <p:sp>
        <p:nvSpPr>
          <p:cNvPr id="4" name="Slide Number Placeholder 3"/>
          <p:cNvSpPr>
            <a:spLocks noGrp="1"/>
          </p:cNvSpPr>
          <p:nvPr>
            <p:ph type="sldNum" sz="quarter" idx="5"/>
          </p:nvPr>
        </p:nvSpPr>
        <p:spPr/>
        <p:txBody>
          <a:bodyPr/>
          <a:lstStyle/>
          <a:p>
            <a:fld id="{9D16A4F8-8715-364E-AE7B-A29AAD87DA6E}" type="slidenum">
              <a:rPr lang="en-US" smtClean="0"/>
              <a:t>15</a:t>
            </a:fld>
            <a:endParaRPr lang="en-US"/>
          </a:p>
        </p:txBody>
      </p:sp>
    </p:spTree>
    <p:extLst>
      <p:ext uri="{BB962C8B-B14F-4D97-AF65-F5344CB8AC3E}">
        <p14:creationId xmlns:p14="http://schemas.microsoft.com/office/powerpoint/2010/main" val="1999124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10/23/24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10/23/24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hyperlink" Target="https://www.pewresearch.org/science/2008/05/05/what-brain-science-tells-us-about-religious-belief/"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embed.ted.com/talks/viktor_frankl_why_believe_in_others" TargetMode="External"/><Relationship Id="rId5" Type="http://schemas.openxmlformats.org/officeDocument/2006/relationships/image" Target="../media/image10.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e0LbwEVnfJA?feature=oembed" TargetMode="External"/><Relationship Id="rId5" Type="http://schemas.openxmlformats.org/officeDocument/2006/relationships/image" Target="../media/image1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ppc.sas.upenn.edu/learn-more/perma-theory-well-being-and-perma-workshop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2BBB-20DB-B6A1-2EF0-556C46FC5C20}"/>
              </a:ext>
            </a:extLst>
          </p:cNvPr>
          <p:cNvSpPr>
            <a:spLocks noGrp="1"/>
          </p:cNvSpPr>
          <p:nvPr>
            <p:ph type="ctrTitle"/>
          </p:nvPr>
        </p:nvSpPr>
        <p:spPr/>
        <p:txBody>
          <a:bodyPr>
            <a:normAutofit/>
          </a:bodyPr>
          <a:lstStyle/>
          <a:p>
            <a:r>
              <a:rPr lang="en-US" sz="5400" dirty="0"/>
              <a:t>Church saves lives</a:t>
            </a:r>
          </a:p>
        </p:txBody>
      </p:sp>
      <p:sp>
        <p:nvSpPr>
          <p:cNvPr id="3" name="Subtitle 2">
            <a:extLst>
              <a:ext uri="{FF2B5EF4-FFF2-40B4-BE49-F238E27FC236}">
                <a16:creationId xmlns:a16="http://schemas.microsoft.com/office/drawing/2014/main" id="{04D24A16-BB58-65CD-A7EB-B6843BB29969}"/>
              </a:ext>
            </a:extLst>
          </p:cNvPr>
          <p:cNvSpPr>
            <a:spLocks noGrp="1"/>
          </p:cNvSpPr>
          <p:nvPr>
            <p:ph type="subTitle" idx="1"/>
          </p:nvPr>
        </p:nvSpPr>
        <p:spPr/>
        <p:txBody>
          <a:bodyPr/>
          <a:lstStyle/>
          <a:p>
            <a:pPr algn="ctr"/>
            <a:r>
              <a:rPr lang="en-US" dirty="0"/>
              <a:t>	</a:t>
            </a:r>
            <a:r>
              <a:rPr lang="en-US" sz="2400" dirty="0"/>
              <a:t>A Medical-based Approach</a:t>
            </a:r>
          </a:p>
          <a:p>
            <a:endParaRPr lang="en-US" dirty="0"/>
          </a:p>
        </p:txBody>
      </p:sp>
    </p:spTree>
    <p:extLst>
      <p:ext uri="{BB962C8B-B14F-4D97-AF65-F5344CB8AC3E}">
        <p14:creationId xmlns:p14="http://schemas.microsoft.com/office/powerpoint/2010/main" val="2715776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92B4-8512-87ED-3D30-FA164CB67BE8}"/>
              </a:ext>
            </a:extLst>
          </p:cNvPr>
          <p:cNvSpPr>
            <a:spLocks noGrp="1"/>
          </p:cNvSpPr>
          <p:nvPr>
            <p:ph type="title"/>
          </p:nvPr>
        </p:nvSpPr>
        <p:spPr/>
        <p:txBody>
          <a:bodyPr/>
          <a:lstStyle/>
          <a:p>
            <a:pPr algn="ctr"/>
            <a:r>
              <a:rPr lang="en-US" dirty="0"/>
              <a:t>The benefits of regularly attending  religious services, according to JAMA (2022):</a:t>
            </a:r>
          </a:p>
        </p:txBody>
      </p:sp>
      <p:sp>
        <p:nvSpPr>
          <p:cNvPr id="4" name="Content Placeholder 3">
            <a:extLst>
              <a:ext uri="{FF2B5EF4-FFF2-40B4-BE49-F238E27FC236}">
                <a16:creationId xmlns:a16="http://schemas.microsoft.com/office/drawing/2014/main" id="{BB71196B-38DA-AB62-53D1-5287F4E49FBD}"/>
              </a:ext>
            </a:extLst>
          </p:cNvPr>
          <p:cNvSpPr>
            <a:spLocks noGrp="1"/>
          </p:cNvSpPr>
          <p:nvPr>
            <p:ph sz="half" idx="1"/>
          </p:nvPr>
        </p:nvSpPr>
        <p:spPr>
          <a:xfrm>
            <a:off x="685802" y="2142066"/>
            <a:ext cx="4995334" cy="3801533"/>
          </a:xfrm>
        </p:spPr>
        <p:txBody>
          <a:bodyPr>
            <a:normAutofit lnSpcReduction="10000"/>
          </a:bodyPr>
          <a:lstStyle/>
          <a:p>
            <a:pPr marL="0" indent="0">
              <a:buNone/>
            </a:pPr>
            <a:endParaRPr lang="en-US" sz="2000" dirty="0"/>
          </a:p>
          <a:p>
            <a:pPr marL="0" indent="0">
              <a:buNone/>
            </a:pPr>
            <a:r>
              <a:rPr lang="en-US" sz="2000" dirty="0"/>
              <a:t>There was a major systematic review of the literature in 2022 in the Journal of American Medical Association documenting 215 studies each with sample size of over 1000 participants to evaluate the relationship between religion and health. The evidence from the metanalysis was </a:t>
            </a:r>
            <a:r>
              <a:rPr lang="en-US" sz="2000" b="0" i="0" dirty="0">
                <a:effectLst/>
              </a:rPr>
              <a:t>that weekly religious service attendance is longitudinally associated with:</a:t>
            </a:r>
            <a:endParaRPr lang="en-US" sz="2000" dirty="0"/>
          </a:p>
          <a:p>
            <a:pPr marL="0" indent="0">
              <a:buNone/>
            </a:pPr>
            <a:br>
              <a:rPr lang="en-US" sz="2000" dirty="0"/>
            </a:br>
            <a:endParaRPr lang="en-US" sz="2000" dirty="0"/>
          </a:p>
          <a:p>
            <a:endParaRPr lang="en-US" dirty="0"/>
          </a:p>
        </p:txBody>
      </p:sp>
      <p:sp>
        <p:nvSpPr>
          <p:cNvPr id="5" name="Content Placeholder 4">
            <a:extLst>
              <a:ext uri="{FF2B5EF4-FFF2-40B4-BE49-F238E27FC236}">
                <a16:creationId xmlns:a16="http://schemas.microsoft.com/office/drawing/2014/main" id="{1194B7F7-2C4F-B222-6EFC-105E64014D3C}"/>
              </a:ext>
            </a:extLst>
          </p:cNvPr>
          <p:cNvSpPr>
            <a:spLocks noGrp="1"/>
          </p:cNvSpPr>
          <p:nvPr>
            <p:ph sz="half" idx="2"/>
          </p:nvPr>
        </p:nvSpPr>
        <p:spPr/>
        <p:txBody>
          <a:bodyPr>
            <a:normAutofit lnSpcReduction="10000"/>
          </a:bodyPr>
          <a:lstStyle/>
          <a:p>
            <a:pPr marL="0" indent="0" algn="l">
              <a:buNone/>
            </a:pPr>
            <a:endParaRPr lang="en-US" b="0" i="0" dirty="0">
              <a:effectLst/>
            </a:endParaRPr>
          </a:p>
          <a:p>
            <a:pPr algn="l"/>
            <a:r>
              <a:rPr lang="en-US" sz="2000" b="0" i="0" dirty="0">
                <a:effectLst/>
              </a:rPr>
              <a:t>Lower mortality risk,</a:t>
            </a:r>
          </a:p>
          <a:p>
            <a:pPr algn="l"/>
            <a:r>
              <a:rPr lang="en-US" sz="2000" b="0" i="0" dirty="0">
                <a:effectLst/>
              </a:rPr>
              <a:t>Lower depression,</a:t>
            </a:r>
          </a:p>
          <a:p>
            <a:pPr algn="l"/>
            <a:r>
              <a:rPr lang="en-US" sz="2000" b="0" i="0" dirty="0">
                <a:effectLst/>
              </a:rPr>
              <a:t>Better cardiovascular disease survival,</a:t>
            </a:r>
          </a:p>
          <a:p>
            <a:pPr algn="l"/>
            <a:r>
              <a:rPr lang="en-US" sz="2000" b="0" i="0" dirty="0">
                <a:effectLst/>
              </a:rPr>
              <a:t>Better health behaviors,</a:t>
            </a:r>
          </a:p>
          <a:p>
            <a:pPr algn="l"/>
            <a:r>
              <a:rPr lang="en-US" sz="2000" b="0" i="0" dirty="0">
                <a:effectLst/>
              </a:rPr>
              <a:t>Greater marital stability,</a:t>
            </a:r>
          </a:p>
          <a:p>
            <a:pPr algn="l"/>
            <a:r>
              <a:rPr lang="en-US" sz="2000" b="0" i="0" dirty="0">
                <a:effectLst/>
              </a:rPr>
              <a:t>Happiness, and</a:t>
            </a:r>
          </a:p>
          <a:p>
            <a:pPr algn="l"/>
            <a:r>
              <a:rPr lang="en-US" sz="2000" b="0" i="0" dirty="0">
                <a:effectLst/>
              </a:rPr>
              <a:t>Purpose in life.</a:t>
            </a:r>
          </a:p>
          <a:p>
            <a:endParaRPr lang="en-US" dirty="0"/>
          </a:p>
        </p:txBody>
      </p:sp>
    </p:spTree>
    <p:extLst>
      <p:ext uri="{BB962C8B-B14F-4D97-AF65-F5344CB8AC3E}">
        <p14:creationId xmlns:p14="http://schemas.microsoft.com/office/powerpoint/2010/main" val="358831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DBB1CAFD-12A1-8C3B-B8B2-7037B4501F9E}"/>
              </a:ext>
            </a:extLst>
          </p:cNvPr>
          <p:cNvSpPr>
            <a:spLocks noGrp="1"/>
          </p:cNvSpPr>
          <p:nvPr>
            <p:ph type="title"/>
          </p:nvPr>
        </p:nvSpPr>
        <p:spPr>
          <a:xfrm>
            <a:off x="7865806" y="643463"/>
            <a:ext cx="3706762" cy="1608124"/>
          </a:xfrm>
        </p:spPr>
        <p:txBody>
          <a:bodyPr vert="horz" lIns="91440" tIns="45720" rIns="91440" bIns="45720" rtlCol="0" anchor="ctr">
            <a:normAutofit/>
          </a:bodyPr>
          <a:lstStyle/>
          <a:p>
            <a:pPr>
              <a:lnSpc>
                <a:spcPct val="90000"/>
              </a:lnSpc>
            </a:pPr>
            <a:r>
              <a:rPr lang="en-US" sz="2500"/>
              <a:t>The connection between brain science and religious belief</a:t>
            </a:r>
          </a:p>
        </p:txBody>
      </p:sp>
      <p:pic>
        <p:nvPicPr>
          <p:cNvPr id="1026" name="Picture 2" descr="A close-up of a cell&#10;&#10;Description automatically generated">
            <a:extLst>
              <a:ext uri="{FF2B5EF4-FFF2-40B4-BE49-F238E27FC236}">
                <a16:creationId xmlns:a16="http://schemas.microsoft.com/office/drawing/2014/main" id="{A3BA0354-EC4B-5853-2038-3930F12CD8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3961" r="-2" b="11343"/>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F8BE9F0-8E08-3F09-75C5-5C66156B3CAC}"/>
              </a:ext>
            </a:extLst>
          </p:cNvPr>
          <p:cNvSpPr>
            <a:spLocks noGrp="1"/>
          </p:cNvSpPr>
          <p:nvPr>
            <p:ph type="body" sz="half" idx="2"/>
          </p:nvPr>
        </p:nvSpPr>
        <p:spPr>
          <a:xfrm>
            <a:off x="7865806" y="2251587"/>
            <a:ext cx="3706762" cy="3972232"/>
          </a:xfrm>
        </p:spPr>
        <p:txBody>
          <a:bodyPr vert="horz" lIns="91440" tIns="45720" rIns="91440" bIns="45720" rtlCol="0" anchor="ctr">
            <a:normAutofit/>
          </a:bodyPr>
          <a:lstStyle/>
          <a:p>
            <a:endParaRPr lang="en-US" dirty="0">
              <a:hlinkClick r:id="rId5"/>
            </a:endParaRPr>
          </a:p>
          <a:p>
            <a:pPr marL="285750" indent="-285750">
              <a:buFont typeface="Arial"/>
              <a:buChar char="•"/>
            </a:pPr>
            <a:r>
              <a:rPr lang="en-US" dirty="0">
                <a:hlinkClick r:id="rId5"/>
              </a:rPr>
              <a:t>Neurons fire together. The more you use a particular pathway of neurons, the more strongly they become connected to each other.</a:t>
            </a:r>
            <a:endParaRPr lang="en-US" dirty="0"/>
          </a:p>
          <a:p>
            <a:pPr marL="285750" indent="-285750">
              <a:buFont typeface="Arial"/>
              <a:buChar char="•"/>
            </a:pPr>
            <a:r>
              <a:rPr lang="en-US" dirty="0"/>
              <a:t>The human brain has an average of 86 billion neurons, a quadrillion synapses, and each neuron may have over 5,000 axons.</a:t>
            </a:r>
          </a:p>
          <a:p>
            <a:pPr marL="285750" indent="-285750">
              <a:buFont typeface="Arial"/>
              <a:buChar char="•"/>
            </a:pPr>
            <a:r>
              <a:rPr lang="en-US" dirty="0"/>
              <a:t>How do we as a church community become synapses in others’ lives?</a:t>
            </a:r>
          </a:p>
          <a:p>
            <a:pPr>
              <a:buFont typeface="Arial"/>
              <a:buChar char="•"/>
            </a:pPr>
            <a:endParaRPr lang="en-US" dirty="0"/>
          </a:p>
        </p:txBody>
      </p:sp>
    </p:spTree>
    <p:extLst>
      <p:ext uri="{BB962C8B-B14F-4D97-AF65-F5344CB8AC3E}">
        <p14:creationId xmlns:p14="http://schemas.microsoft.com/office/powerpoint/2010/main" val="288995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F9DC-B1CA-9761-3DE1-FEB006783EF1}"/>
              </a:ext>
            </a:extLst>
          </p:cNvPr>
          <p:cNvSpPr>
            <a:spLocks noGrp="1"/>
          </p:cNvSpPr>
          <p:nvPr>
            <p:ph type="title"/>
          </p:nvPr>
        </p:nvSpPr>
        <p:spPr/>
        <p:txBody>
          <a:bodyPr/>
          <a:lstStyle/>
          <a:p>
            <a:r>
              <a:rPr lang="en-US" dirty="0"/>
              <a:t>Church saves lives</a:t>
            </a:r>
          </a:p>
        </p:txBody>
      </p:sp>
      <p:sp>
        <p:nvSpPr>
          <p:cNvPr id="4" name="Text Placeholder 3">
            <a:extLst>
              <a:ext uri="{FF2B5EF4-FFF2-40B4-BE49-F238E27FC236}">
                <a16:creationId xmlns:a16="http://schemas.microsoft.com/office/drawing/2014/main" id="{65D6FB07-7D4E-DD4F-35E8-C9EE190ABD7B}"/>
              </a:ext>
            </a:extLst>
          </p:cNvPr>
          <p:cNvSpPr>
            <a:spLocks noGrp="1"/>
          </p:cNvSpPr>
          <p:nvPr>
            <p:ph type="body" idx="1"/>
          </p:nvPr>
        </p:nvSpPr>
        <p:spPr/>
        <p:txBody>
          <a:bodyPr/>
          <a:lstStyle/>
          <a:p>
            <a:r>
              <a:rPr lang="en-US" dirty="0"/>
              <a:t>Questions:</a:t>
            </a:r>
          </a:p>
        </p:txBody>
      </p:sp>
      <p:sp>
        <p:nvSpPr>
          <p:cNvPr id="5" name="Content Placeholder 4">
            <a:extLst>
              <a:ext uri="{FF2B5EF4-FFF2-40B4-BE49-F238E27FC236}">
                <a16:creationId xmlns:a16="http://schemas.microsoft.com/office/drawing/2014/main" id="{1DEFAEF5-8F9F-8952-949B-5FFE0AD0779E}"/>
              </a:ext>
            </a:extLst>
          </p:cNvPr>
          <p:cNvSpPr>
            <a:spLocks noGrp="1"/>
          </p:cNvSpPr>
          <p:nvPr>
            <p:ph sz="half" idx="2"/>
          </p:nvPr>
        </p:nvSpPr>
        <p:spPr/>
        <p:txBody>
          <a:bodyPr>
            <a:normAutofit fontScale="92500" lnSpcReduction="10000"/>
          </a:bodyPr>
          <a:lstStyle/>
          <a:p>
            <a:r>
              <a:rPr lang="en-US" dirty="0"/>
              <a:t>How do we as a church community connect to others within our community?</a:t>
            </a:r>
          </a:p>
          <a:p>
            <a:r>
              <a:rPr lang="en-US" dirty="0"/>
              <a:t>How do we provide support?</a:t>
            </a:r>
          </a:p>
          <a:p>
            <a:r>
              <a:rPr lang="en-US" dirty="0"/>
              <a:t>How do we serve others?</a:t>
            </a:r>
          </a:p>
          <a:p>
            <a:r>
              <a:rPr lang="en-US" dirty="0"/>
              <a:t>How do we promote self-worth in others?</a:t>
            </a:r>
          </a:p>
          <a:p>
            <a:r>
              <a:rPr lang="en-US" dirty="0"/>
              <a:t>How do we encourage weekly attendance at church?</a:t>
            </a:r>
          </a:p>
          <a:p>
            <a:r>
              <a:rPr lang="en-US" dirty="0"/>
              <a:t>How do we help others to find their meaning and purpose in life?</a:t>
            </a:r>
          </a:p>
        </p:txBody>
      </p:sp>
      <p:sp>
        <p:nvSpPr>
          <p:cNvPr id="6" name="Text Placeholder 5">
            <a:extLst>
              <a:ext uri="{FF2B5EF4-FFF2-40B4-BE49-F238E27FC236}">
                <a16:creationId xmlns:a16="http://schemas.microsoft.com/office/drawing/2014/main" id="{ED7B8FFE-30BB-922A-A6D9-46A72302949A}"/>
              </a:ext>
            </a:extLst>
          </p:cNvPr>
          <p:cNvSpPr>
            <a:spLocks noGrp="1"/>
          </p:cNvSpPr>
          <p:nvPr>
            <p:ph type="body" sz="quarter" idx="3"/>
          </p:nvPr>
        </p:nvSpPr>
        <p:spPr/>
        <p:txBody>
          <a:bodyPr/>
          <a:lstStyle/>
          <a:p>
            <a:pPr algn="ctr"/>
            <a:r>
              <a:rPr lang="en-US" dirty="0"/>
              <a:t>Community &amp; Purpose</a:t>
            </a:r>
          </a:p>
        </p:txBody>
      </p:sp>
      <p:sp>
        <p:nvSpPr>
          <p:cNvPr id="7" name="Content Placeholder 6">
            <a:extLst>
              <a:ext uri="{FF2B5EF4-FFF2-40B4-BE49-F238E27FC236}">
                <a16:creationId xmlns:a16="http://schemas.microsoft.com/office/drawing/2014/main" id="{B7F09A5E-4BDE-D23C-F076-E5C382430421}"/>
              </a:ext>
            </a:extLst>
          </p:cNvPr>
          <p:cNvSpPr>
            <a:spLocks noGrp="1"/>
          </p:cNvSpPr>
          <p:nvPr>
            <p:ph sz="quarter" idx="4"/>
          </p:nvPr>
        </p:nvSpPr>
        <p:spPr/>
        <p:txBody>
          <a:bodyPr>
            <a:normAutofit fontScale="92500" lnSpcReduction="10000"/>
          </a:bodyPr>
          <a:lstStyle/>
          <a:p>
            <a:r>
              <a:rPr lang="en-US" dirty="0"/>
              <a:t>“And let us consider how to stir up one another to love and good works, not neglecting to meet together, as is the habit of some, but encouraging one another, and all the more as you see the day drawing near.” Hebrews 10:24-25</a:t>
            </a:r>
          </a:p>
          <a:p>
            <a:r>
              <a:rPr lang="en-US" dirty="0"/>
              <a:t>“For I know the plans I have for you,” declares the Lord., “plans to prosper you and not to harm you, plans to give you hope and a future.” Jeremiah 29:11</a:t>
            </a:r>
          </a:p>
          <a:p>
            <a:endParaRPr lang="en-US" dirty="0"/>
          </a:p>
        </p:txBody>
      </p:sp>
    </p:spTree>
    <p:extLst>
      <p:ext uri="{BB962C8B-B14F-4D97-AF65-F5344CB8AC3E}">
        <p14:creationId xmlns:p14="http://schemas.microsoft.com/office/powerpoint/2010/main" val="41878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570F-EE4D-8D0D-4F2B-C55081332BD6}"/>
              </a:ext>
            </a:extLst>
          </p:cNvPr>
          <p:cNvSpPr>
            <a:spLocks noGrp="1"/>
          </p:cNvSpPr>
          <p:nvPr>
            <p:ph type="title"/>
          </p:nvPr>
        </p:nvSpPr>
        <p:spPr>
          <a:xfrm>
            <a:off x="685802" y="381000"/>
            <a:ext cx="10131425" cy="1019175"/>
          </a:xfrm>
        </p:spPr>
        <p:txBody>
          <a:bodyPr>
            <a:normAutofit/>
          </a:bodyPr>
          <a:lstStyle/>
          <a:p>
            <a:pPr algn="ctr"/>
            <a:r>
              <a:rPr lang="en-US" sz="1800" dirty="0"/>
              <a:t>Suggested reading list:</a:t>
            </a:r>
          </a:p>
        </p:txBody>
      </p:sp>
      <p:sp>
        <p:nvSpPr>
          <p:cNvPr id="3" name="Content Placeholder 2">
            <a:extLst>
              <a:ext uri="{FF2B5EF4-FFF2-40B4-BE49-F238E27FC236}">
                <a16:creationId xmlns:a16="http://schemas.microsoft.com/office/drawing/2014/main" id="{DC7A34BA-AF5F-1180-EBC1-496E4CB0F36B}"/>
              </a:ext>
            </a:extLst>
          </p:cNvPr>
          <p:cNvSpPr>
            <a:spLocks noGrp="1"/>
          </p:cNvSpPr>
          <p:nvPr>
            <p:ph sz="half" idx="1"/>
          </p:nvPr>
        </p:nvSpPr>
        <p:spPr>
          <a:xfrm>
            <a:off x="685802" y="1400176"/>
            <a:ext cx="4995334" cy="4786312"/>
          </a:xfrm>
        </p:spPr>
        <p:txBody>
          <a:bodyPr>
            <a:normAutofit fontScale="92500" lnSpcReduction="20000"/>
          </a:bodyPr>
          <a:lstStyle/>
          <a:p>
            <a:pPr marL="0" indent="0" rtl="0">
              <a:buNone/>
            </a:pPr>
            <a:endParaRPr lang="en-US" b="0" dirty="0">
              <a:effectLst/>
            </a:endParaRPr>
          </a:p>
          <a:p>
            <a:pPr rtl="0"/>
            <a:r>
              <a:rPr lang="en-US" sz="1800" b="0" i="0" u="none" strike="noStrike" dirty="0">
                <a:effectLst/>
              </a:rPr>
              <a:t>https://mind </a:t>
            </a:r>
            <a:r>
              <a:rPr lang="en-US" sz="1800" b="0" i="0" u="none" strike="noStrike" dirty="0" err="1">
                <a:effectLst/>
              </a:rPr>
              <a:t>apps.org</a:t>
            </a:r>
            <a:r>
              <a:rPr lang="en-US" sz="1800" b="0" i="0" u="none" strike="noStrike" dirty="0">
                <a:effectLst/>
              </a:rPr>
              <a:t>/ (all supported by the APA advisory board)</a:t>
            </a:r>
            <a:endParaRPr lang="en-US" b="0" dirty="0">
              <a:effectLst/>
            </a:endParaRPr>
          </a:p>
          <a:p>
            <a:pPr rtl="0"/>
            <a:r>
              <a:rPr lang="en-US" sz="1800" b="0" i="0" u="none" strike="noStrike" dirty="0">
                <a:effectLst/>
              </a:rPr>
              <a:t>Calm (app)</a:t>
            </a:r>
            <a:endParaRPr lang="en-US" b="0" dirty="0">
              <a:effectLst/>
            </a:endParaRPr>
          </a:p>
          <a:p>
            <a:pPr rtl="0"/>
            <a:r>
              <a:rPr lang="en-US" sz="1800" b="0" i="0" u="none" strike="noStrike" dirty="0" err="1">
                <a:effectLst/>
              </a:rPr>
              <a:t>BeMyEyes</a:t>
            </a:r>
            <a:r>
              <a:rPr lang="en-US" sz="1800" b="0" i="0" u="none" strike="noStrike" dirty="0">
                <a:effectLst/>
              </a:rPr>
              <a:t> app for people who are blind</a:t>
            </a:r>
            <a:endParaRPr lang="en-US" b="0" dirty="0">
              <a:effectLst/>
            </a:endParaRPr>
          </a:p>
          <a:p>
            <a:pPr rtl="0"/>
            <a:r>
              <a:rPr lang="en-US" sz="1800" b="0" i="0" u="none" strike="noStrike" dirty="0">
                <a:effectLst/>
              </a:rPr>
              <a:t>Man’s Search for Meaning by Dr Viktor Frankl</a:t>
            </a:r>
            <a:endParaRPr lang="en-US" b="0" dirty="0">
              <a:effectLst/>
            </a:endParaRPr>
          </a:p>
          <a:p>
            <a:pPr rtl="0"/>
            <a:r>
              <a:rPr lang="en-US" sz="1800" b="0" i="0" u="none" strike="noStrike" dirty="0">
                <a:effectLst/>
              </a:rPr>
              <a:t>The World Could Be Otherwise by Norman Fisher</a:t>
            </a:r>
            <a:endParaRPr lang="en-US" b="0" dirty="0">
              <a:effectLst/>
            </a:endParaRPr>
          </a:p>
          <a:p>
            <a:pPr rtl="0"/>
            <a:r>
              <a:rPr lang="en-US" sz="1800" b="0" i="0" u="none" strike="noStrike" dirty="0">
                <a:effectLst/>
              </a:rPr>
              <a:t>When You Greet Me, I Bow by Norman Fisher</a:t>
            </a:r>
            <a:endParaRPr lang="en-US" b="0" dirty="0">
              <a:effectLst/>
            </a:endParaRPr>
          </a:p>
          <a:p>
            <a:pPr rtl="0"/>
            <a:r>
              <a:rPr lang="en-US" sz="1800" b="0" i="0" u="none" strike="noStrike" dirty="0">
                <a:effectLst/>
              </a:rPr>
              <a:t>Stoicism: How to Use Stoic Philosophy to Find Inner Peace and Happiness by Jason Hemlock </a:t>
            </a:r>
            <a:endParaRPr lang="en-US" b="0" dirty="0">
              <a:effectLst/>
            </a:endParaRPr>
          </a:p>
          <a:p>
            <a:pPr rtl="0"/>
            <a:r>
              <a:rPr lang="en-US" sz="1800" b="0" i="0" u="none" strike="noStrike" dirty="0">
                <a:effectLst/>
              </a:rPr>
              <a:t>Seneca‘s, Letters From A Stoic </a:t>
            </a:r>
            <a:endParaRPr lang="en-US" b="0" dirty="0">
              <a:effectLst/>
            </a:endParaRPr>
          </a:p>
          <a:p>
            <a:pPr rtl="0"/>
            <a:r>
              <a:rPr lang="en-US" sz="1800" b="0" i="0" u="none" strike="noStrike" dirty="0">
                <a:effectLst/>
              </a:rPr>
              <a:t>The Meditations of Marcus Aurelius </a:t>
            </a:r>
            <a:r>
              <a:rPr lang="en-US" sz="1800" b="0" i="0" u="none" strike="noStrike" dirty="0" err="1">
                <a:effectLst/>
              </a:rPr>
              <a:t>Antoninus</a:t>
            </a:r>
            <a:r>
              <a:rPr lang="en-US" sz="1800" b="0" i="0" u="none" strike="noStrike" dirty="0">
                <a:effectLst/>
              </a:rPr>
              <a:t> by Marcus Aurelius</a:t>
            </a:r>
            <a:endParaRPr lang="en-US" b="0" dirty="0">
              <a:effectLst/>
            </a:endParaRPr>
          </a:p>
          <a:p>
            <a:pPr rtl="0"/>
            <a:r>
              <a:rPr lang="en-US" sz="1800" b="0" i="0" u="none" strike="noStrike" dirty="0">
                <a:effectLst/>
              </a:rPr>
              <a:t>The Ultimate Happiness Prescription 7 Keys to Joy &amp; Enlightenment by Deepak Chopra</a:t>
            </a:r>
            <a:endParaRPr lang="en-US" b="0" dirty="0">
              <a:effectLst/>
            </a:endParaRPr>
          </a:p>
        </p:txBody>
      </p:sp>
      <p:sp>
        <p:nvSpPr>
          <p:cNvPr id="4" name="Content Placeholder 3">
            <a:extLst>
              <a:ext uri="{FF2B5EF4-FFF2-40B4-BE49-F238E27FC236}">
                <a16:creationId xmlns:a16="http://schemas.microsoft.com/office/drawing/2014/main" id="{A50E8BB7-25A1-065D-20E3-175506196EB7}"/>
              </a:ext>
            </a:extLst>
          </p:cNvPr>
          <p:cNvSpPr>
            <a:spLocks noGrp="1"/>
          </p:cNvSpPr>
          <p:nvPr>
            <p:ph sz="half" idx="2"/>
          </p:nvPr>
        </p:nvSpPr>
        <p:spPr>
          <a:xfrm>
            <a:off x="5821895" y="1628775"/>
            <a:ext cx="5522380" cy="4675718"/>
          </a:xfrm>
        </p:spPr>
        <p:txBody>
          <a:bodyPr>
            <a:normAutofit fontScale="92500" lnSpcReduction="20000"/>
          </a:bodyPr>
          <a:lstStyle/>
          <a:p>
            <a:pPr rtl="0"/>
            <a:r>
              <a:rPr lang="en-US" sz="1800" b="0" i="0" u="none" strike="noStrike" dirty="0">
                <a:effectLst/>
              </a:rPr>
              <a:t>Metahuman by Deepak Chopra</a:t>
            </a:r>
            <a:endParaRPr lang="en-US" b="0" dirty="0">
              <a:effectLst/>
            </a:endParaRPr>
          </a:p>
          <a:p>
            <a:pPr rtl="0"/>
            <a:r>
              <a:rPr lang="en-US" sz="1800" b="0" i="0" u="none" strike="noStrike" dirty="0">
                <a:effectLst/>
              </a:rPr>
              <a:t>Mindful Leadership by Maria Gonzalez</a:t>
            </a:r>
            <a:endParaRPr lang="en-US" b="0" dirty="0">
              <a:effectLst/>
            </a:endParaRPr>
          </a:p>
          <a:p>
            <a:pPr rtl="0"/>
            <a:r>
              <a:rPr lang="en-US" sz="1800" b="0" i="0" u="none" strike="noStrike" dirty="0">
                <a:effectLst/>
              </a:rPr>
              <a:t>The Power of Now by Eckhart Tolle</a:t>
            </a:r>
            <a:endParaRPr lang="en-US" b="0" dirty="0">
              <a:effectLst/>
            </a:endParaRPr>
          </a:p>
          <a:p>
            <a:pPr rtl="0"/>
            <a:r>
              <a:rPr lang="en-US" sz="1800" b="0" i="0" u="none" strike="noStrike" dirty="0">
                <a:effectLst/>
              </a:rPr>
              <a:t>Mindfulness An Eight Week Plan by Mark Williams </a:t>
            </a:r>
            <a:endParaRPr lang="en-US" b="0" dirty="0">
              <a:effectLst/>
            </a:endParaRPr>
          </a:p>
          <a:p>
            <a:pPr rtl="0"/>
            <a:r>
              <a:rPr lang="en-US" sz="1800" b="0" i="0" u="none" strike="noStrike" dirty="0">
                <a:effectLst/>
              </a:rPr>
              <a:t>The Mindfulness Journal : Daily Practices, Writing, Prompts, and Reflections by Barry Davenport </a:t>
            </a:r>
            <a:endParaRPr lang="en-US" b="0" dirty="0">
              <a:effectLst/>
            </a:endParaRPr>
          </a:p>
          <a:p>
            <a:pPr rtl="0"/>
            <a:r>
              <a:rPr lang="en-US" sz="1800" b="0" i="0" u="none" strike="noStrike" dirty="0">
                <a:effectLst/>
              </a:rPr>
              <a:t>A Mindfulness-Based Stress Reduction workbook by Bob Stahl </a:t>
            </a:r>
            <a:endParaRPr lang="en-US" b="0" dirty="0">
              <a:effectLst/>
            </a:endParaRPr>
          </a:p>
          <a:p>
            <a:pPr rtl="0"/>
            <a:r>
              <a:rPr lang="en-US" sz="1800" b="0" i="0" u="none" strike="noStrike" dirty="0">
                <a:effectLst/>
              </a:rPr>
              <a:t>The Dialectical Behavioral Therapy Skills. Workbook: Practical DBT Exercises by Matthew McKay.</a:t>
            </a:r>
            <a:endParaRPr lang="en-US" b="0" dirty="0">
              <a:effectLst/>
            </a:endParaRPr>
          </a:p>
          <a:p>
            <a:pPr rtl="0"/>
            <a:r>
              <a:rPr lang="en-US" sz="1800" b="0" i="0" u="none" strike="noStrike" dirty="0">
                <a:effectLst/>
              </a:rPr>
              <a:t>How to Do the Work . Recognize your patterns, heal from your path, and create yourself by Dr Nicole </a:t>
            </a:r>
            <a:r>
              <a:rPr lang="en-US" sz="1800" b="0" i="0" u="none" strike="noStrike" dirty="0" err="1">
                <a:effectLst/>
              </a:rPr>
              <a:t>LePera</a:t>
            </a:r>
            <a:endParaRPr lang="en-US" b="0" dirty="0">
              <a:effectLst/>
            </a:endParaRPr>
          </a:p>
          <a:p>
            <a:pPr rtl="0"/>
            <a:r>
              <a:rPr lang="en-US" sz="1800" b="0" i="0" u="none" strike="noStrike" dirty="0">
                <a:effectLst/>
              </a:rPr>
              <a:t>Exercise for Mood and Anxiety by Attorney &amp; Smits</a:t>
            </a:r>
            <a:endParaRPr lang="en-US" b="0" dirty="0">
              <a:effectLst/>
            </a:endParaRPr>
          </a:p>
          <a:p>
            <a:pPr rtl="0"/>
            <a:r>
              <a:rPr lang="en-US" sz="1800" b="0" i="0" u="none" strike="noStrike" dirty="0">
                <a:effectLst/>
              </a:rPr>
              <a:t>No Sweat by </a:t>
            </a:r>
            <a:r>
              <a:rPr lang="en-US" sz="1800" b="0" i="0" u="none" strike="noStrike" dirty="0" err="1">
                <a:effectLst/>
              </a:rPr>
              <a:t>Sevareid</a:t>
            </a:r>
            <a:br>
              <a:rPr lang="en-US" dirty="0"/>
            </a:br>
            <a:endParaRPr lang="en-US" dirty="0"/>
          </a:p>
        </p:txBody>
      </p:sp>
    </p:spTree>
    <p:extLst>
      <p:ext uri="{BB962C8B-B14F-4D97-AF65-F5344CB8AC3E}">
        <p14:creationId xmlns:p14="http://schemas.microsoft.com/office/powerpoint/2010/main" val="425903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1F94DC1C-47D1-41D7-8B1B-9A036D614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1383CE-CE86-4E1C-B289-798EB9E6E0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1622"/>
          <a:stretch/>
        </p:blipFill>
        <p:spPr>
          <a:xfrm>
            <a:off x="1" y="0"/>
            <a:ext cx="5896768" cy="6856214"/>
          </a:xfrm>
          <a:prstGeom prst="rect">
            <a:avLst/>
          </a:prstGeom>
        </p:spPr>
      </p:pic>
      <p:sp>
        <p:nvSpPr>
          <p:cNvPr id="2" name="Title 1">
            <a:extLst>
              <a:ext uri="{FF2B5EF4-FFF2-40B4-BE49-F238E27FC236}">
                <a16:creationId xmlns:a16="http://schemas.microsoft.com/office/drawing/2014/main" id="{81B5EF1C-1AB6-1A7C-4936-6D29C31DA1B2}"/>
              </a:ext>
            </a:extLst>
          </p:cNvPr>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sz="4800">
                <a:solidFill>
                  <a:srgbClr val="FFFFFF"/>
                </a:solidFill>
              </a:rPr>
              <a:t>Dr. Viktor Frankl</a:t>
            </a:r>
          </a:p>
        </p:txBody>
      </p:sp>
      <p:sp useBgFill="1">
        <p:nvSpPr>
          <p:cNvPr id="14" name="Freeform 5">
            <a:extLst>
              <a:ext uri="{FF2B5EF4-FFF2-40B4-BE49-F238E27FC236}">
                <a16:creationId xmlns:a16="http://schemas.microsoft.com/office/drawing/2014/main" id="{AC12A592-C02D-46EF-8E1F-9335DB8D7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6" name="Freeform 14">
            <a:extLst>
              <a:ext uri="{FF2B5EF4-FFF2-40B4-BE49-F238E27FC236}">
                <a16:creationId xmlns:a16="http://schemas.microsoft.com/office/drawing/2014/main" id="{24005816-5BCA-4665-8A58-5580F8E9C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F07F359-8CA3-4854-91E7-EE600402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9" name="Straight Connector 18">
              <a:extLst>
                <a:ext uri="{FF2B5EF4-FFF2-40B4-BE49-F238E27FC236}">
                  <a16:creationId xmlns:a16="http://schemas.microsoft.com/office/drawing/2014/main" id="{8A7FCE86-4904-4337-8D0A-3ABA73F609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32C234-504D-411A-A62B-C1CFD8CE74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1593A9-FD94-454C-9225-478E907061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3524A1-6DED-4D15-ADE5-F797DBCEC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A8491CF-856E-4A54-84A5-45C558D41A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D63A388-BF18-4ABD-96E0-5946B1ABB1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CF6D779-BD20-4058-AC29-AF4E2510C2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89C0F2-FCB0-4636-9B05-F9FCBB2020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4CB59A-0AC3-4235-A93D-73EE124669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B6E97A3-E95A-4D79-A8F8-1945EA2634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4ABF86-0905-4DE8-8F0B-D10D3D6F9C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AAFEF7-DFA1-48C7-9E4E-FF7B1453C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828735-DFD9-4894-8461-77A2FB0C92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A6C2585-E93E-489D-8819-FCEE3CFF11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57C1F25-FC5C-4082-B4F6-888F8E467E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DF4BDB-CA1D-4DA1-8D26-6BAEE0A21A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15D2A0-DDA4-4A25-9CC7-7F90CCF0C4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312B72-7E7D-4B0B-960E-7D7C9540EB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48B42BB-3C0E-4546-957B-AB593E308C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7809D5-5F69-4BC6-A661-44B2A8A682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69CB4C-8BB5-4F63-8961-7EB8FE56D4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E7B60C-3F52-49EA-99F5-BE42AF88DD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5E885C-0F0D-4E11-8B78-4CE951E269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FA6E20-F564-4CA4-9150-FDD50B02CD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C02C6B-B913-486F-ACAE-432DE1F770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B5EE64-D401-45A4-82D4-85D4BF5C8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F622D05-678C-405E-A74F-8D92A9C6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E01EF1-6517-49CC-9891-1BD6D0F49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C93E79A-63A6-4782-9D2C-BC50CD3B94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6C4B4DB-9B57-4C69-96EB-3E1910CEF4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BDCDA7-4ECB-42B1-8524-3D30023D6B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483057-DCDA-4BC6-8E99-7EAD94E878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5C35A56-0BFD-443F-8C2B-CA73A3BFE9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14A0AE5-3A88-4D5D-845C-5E906888C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4D7BF13-EDB8-4740-A3C5-87E2E7C676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6DAB64F-4B49-434F-BFB6-0BEB41AFB6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3B5AD9A-BDA6-42CE-A1C0-C07210307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FD67DCC-475F-4BED-A634-FCDD63176B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D276E23-C86D-408D-821A-1E9A44CAEA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79A029-D911-41C4-B218-E41871762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9C7C9F5-65FB-4EF9-9AAD-F7E1FC14B8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15B885-5742-431C-BA48-96FC1F6D22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ACE37A6-0062-4B86-B4E6-18088040CD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8679B4-56BA-43AB-A0A2-E2DA3E205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0DE24D2-627B-4C47-A858-A572BCDBAC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12A33E-5DE0-4E4D-9469-0BD0B3E0E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1673515-5E42-490F-85A0-45658D81C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B048C17-3768-4DAF-A7AE-B2E717497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AA4E6AA-9D65-4EED-91CB-87A5762ED0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B48B9EB-BBF2-48D7-A1D7-720D94506B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1492B79-7338-4309-8667-BB29A7BC7B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352FD87-EC9C-4EB5-9ACC-A152F78FC8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F2CEA1F-EFA8-4353-B5F8-CCE27955A1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3E2723F-2530-4636-9A19-8F11B1566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A9EE901-51C9-4292-BB45-5EDB8568A0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5407C2-7321-48CD-811F-92C71F701C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5298A8A-2787-4153-BDA2-E939BFD514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5057B3-3FAB-42ED-AF52-F00BB07FA5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A3F09E9-F476-4352-90E3-6A15C74268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28F7C5C-CECC-45A8-8A1F-D679534D4C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FFDFE9C-2017-4831-9F1B-6A03B58B10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1BC942F-09CF-4A51-85A5-E23E2D71C8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456B520-137F-484D-A1B1-7DA5C3F823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ECA29F0-381E-4770-97BF-54C4E5220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43CCF9F-8F11-4676-82F3-DEE8A48C8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FA620FD-6A45-4754-BF42-A9FA44966D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C4D38F3-F3A2-42F4-8B57-DE978EC4AD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C26D30E-A91E-4A5B-A419-0B9D79D57C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DAB3EBC-722A-462E-AAAE-506E50038E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BAABC17-832F-48CF-B0D7-0F7DE54607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FCA513-75D7-414B-BE8F-D780746A1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2EDEC73-B6F5-473F-934A-CEF57604A8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B987884-C452-4492-A9F8-2770D3373B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D978AF2-B7BB-4E05-81F1-1A5DBD1CB4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7AD4D45-C3AB-458E-B826-0FACBD0DF3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6E15555-6738-463C-B7DF-86429F2F96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487172-B4C3-4D13-A562-EF0BA3DD96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8E66297-1295-432A-AA84-7BB2341C1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3" name="Online Media 2" descr="Viktor Frankl: Why believe in others">
            <a:hlinkClick r:id="" action="ppaction://media"/>
            <a:extLst>
              <a:ext uri="{FF2B5EF4-FFF2-40B4-BE49-F238E27FC236}">
                <a16:creationId xmlns:a16="http://schemas.microsoft.com/office/drawing/2014/main" id="{A4BFD6FD-DCA1-23B0-8BE9-D017B7E369FD}"/>
              </a:ext>
            </a:extLst>
          </p:cNvPr>
          <p:cNvPicPr>
            <a:picLocks noRot="1" noChangeAspect="1"/>
          </p:cNvPicPr>
          <p:nvPr>
            <a:videoFile r:link="rId1"/>
          </p:nvPr>
        </p:nvPicPr>
        <p:blipFill>
          <a:blip r:embed="rId5"/>
          <a:stretch>
            <a:fillRect/>
          </a:stretch>
        </p:blipFill>
        <p:spPr>
          <a:xfrm>
            <a:off x="6664679" y="2598282"/>
            <a:ext cx="5124328" cy="2882434"/>
          </a:xfrm>
          <a:prstGeom prst="rect">
            <a:avLst/>
          </a:prstGeom>
        </p:spPr>
      </p:pic>
    </p:spTree>
    <p:extLst>
      <p:ext uri="{BB962C8B-B14F-4D97-AF65-F5344CB8AC3E}">
        <p14:creationId xmlns:p14="http://schemas.microsoft.com/office/powerpoint/2010/main" val="25317670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1F94DC1C-47D1-41D7-8B1B-9A036D614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11383CE-CE86-4E1C-B289-798EB9E6E0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1622"/>
          <a:stretch/>
        </p:blipFill>
        <p:spPr>
          <a:xfrm>
            <a:off x="1" y="0"/>
            <a:ext cx="5896768" cy="6856214"/>
          </a:xfrm>
          <a:prstGeom prst="rect">
            <a:avLst/>
          </a:prstGeom>
        </p:spPr>
      </p:pic>
      <p:sp>
        <p:nvSpPr>
          <p:cNvPr id="2" name="Title 1">
            <a:extLst>
              <a:ext uri="{FF2B5EF4-FFF2-40B4-BE49-F238E27FC236}">
                <a16:creationId xmlns:a16="http://schemas.microsoft.com/office/drawing/2014/main" id="{F2AB5E47-95DA-87D3-0BBF-20ADD8694A4A}"/>
              </a:ext>
            </a:extLst>
          </p:cNvPr>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sz="4800">
                <a:solidFill>
                  <a:srgbClr val="FFFFFF"/>
                </a:solidFill>
              </a:rPr>
              <a:t>Dr. Martin Segliman</a:t>
            </a:r>
          </a:p>
        </p:txBody>
      </p:sp>
      <p:sp useBgFill="1">
        <p:nvSpPr>
          <p:cNvPr id="15" name="Freeform 5">
            <a:extLst>
              <a:ext uri="{FF2B5EF4-FFF2-40B4-BE49-F238E27FC236}">
                <a16:creationId xmlns:a16="http://schemas.microsoft.com/office/drawing/2014/main" id="{AC12A592-C02D-46EF-8E1F-9335DB8D7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7" name="Freeform 14">
            <a:extLst>
              <a:ext uri="{FF2B5EF4-FFF2-40B4-BE49-F238E27FC236}">
                <a16:creationId xmlns:a16="http://schemas.microsoft.com/office/drawing/2014/main" id="{24005816-5BCA-4665-8A58-5580F8E9C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F07F359-8CA3-4854-91E7-EE600402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0" name="Straight Connector 19">
              <a:extLst>
                <a:ext uri="{FF2B5EF4-FFF2-40B4-BE49-F238E27FC236}">
                  <a16:creationId xmlns:a16="http://schemas.microsoft.com/office/drawing/2014/main" id="{8A7FCE86-4904-4337-8D0A-3ABA73F609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32C234-504D-411A-A62B-C1CFD8CE74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1593A9-FD94-454C-9225-478E907061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3524A1-6DED-4D15-ADE5-F797DBCEC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8491CF-856E-4A54-84A5-45C558D41A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63A388-BF18-4ABD-96E0-5946B1ABB1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F6D779-BD20-4058-AC29-AF4E2510C2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189C0F2-FCB0-4636-9B05-F9FCBB2020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4CB59A-0AC3-4235-A93D-73EE124669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6E97A3-E95A-4D79-A8F8-1945EA2634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4ABF86-0905-4DE8-8F0B-D10D3D6F9C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FAAFEF7-DFA1-48C7-9E4E-FF7B1453C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828735-DFD9-4894-8461-77A2FB0C92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6C2585-E93E-489D-8819-FCEE3CFF11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57C1F25-FC5C-4082-B4F6-888F8E467E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5DF4BDB-CA1D-4DA1-8D26-6BAEE0A21A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315D2A0-DDA4-4A25-9CC7-7F90CCF0C4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5312B72-7E7D-4B0B-960E-7D7C9540EB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48B42BB-3C0E-4546-957B-AB593E308C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37809D5-5F69-4BC6-A661-44B2A8A682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69CB4C-8BB5-4F63-8961-7EB8FE56D4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5E7B60C-3F52-49EA-99F5-BE42AF88DD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C5E885C-0F0D-4E11-8B78-4CE951E269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BFA6E20-F564-4CA4-9150-FDD50B02CD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3C02C6B-B913-486F-ACAE-432DE1F770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6B5EE64-D401-45A4-82D4-85D4BF5C8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F622D05-678C-405E-A74F-8D92A9C6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8E01EF1-6517-49CC-9891-1BD6D0F49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C93E79A-63A6-4782-9D2C-BC50CD3B94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6C4B4DB-9B57-4C69-96EB-3E1910CEF4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BBDCDA7-4ECB-42B1-8524-3D30023D6B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7483057-DCDA-4BC6-8E99-7EAD94E878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5C35A56-0BFD-443F-8C2B-CA73A3BFE9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14A0AE5-3A88-4D5D-845C-5E906888C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4D7BF13-EDB8-4740-A3C5-87E2E7C676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6DAB64F-4B49-434F-BFB6-0BEB41AFB6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B5AD9A-BDA6-42CE-A1C0-C07210307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FD67DCC-475F-4BED-A634-FCDD63176B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276E23-C86D-408D-821A-1E9A44CAEA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879A029-D911-41C4-B218-E41871762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9C7C9F5-65FB-4EF9-9AAD-F7E1FC14B8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115B885-5742-431C-BA48-96FC1F6D22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ACE37A6-0062-4B86-B4E6-18088040CD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A8679B4-56BA-43AB-A0A2-E2DA3E205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0DE24D2-627B-4C47-A858-A572BCDBAC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612A33E-5DE0-4E4D-9469-0BD0B3E0E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1673515-5E42-490F-85A0-45658D81C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B048C17-3768-4DAF-A7AE-B2E717497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AA4E6AA-9D65-4EED-91CB-87A5762ED0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B48B9EB-BBF2-48D7-A1D7-720D94506B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1492B79-7338-4309-8667-BB29A7BC7B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352FD87-EC9C-4EB5-9ACC-A152F78FC8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F2CEA1F-EFA8-4353-B5F8-CCE27955A1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3E2723F-2530-4636-9A19-8F11B1566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A9EE901-51C9-4292-BB45-5EDB8568A0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55407C2-7321-48CD-811F-92C71F701C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5298A8A-2787-4153-BDA2-E939BFD514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45057B3-3FAB-42ED-AF52-F00BB07FA5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A3F09E9-F476-4352-90E3-6A15C74268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28F7C5C-CECC-45A8-8A1F-D679534D4C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FFDFE9C-2017-4831-9F1B-6A03B58B10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BC942F-09CF-4A51-85A5-E23E2D71C8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456B520-137F-484D-A1B1-7DA5C3F823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ECA29F0-381E-4770-97BF-54C4E5220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43CCF9F-8F11-4676-82F3-DEE8A48C8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FA620FD-6A45-4754-BF42-A9FA44966D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C4D38F3-F3A2-42F4-8B57-DE978EC4AD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C26D30E-A91E-4A5B-A419-0B9D79D57C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DAB3EBC-722A-462E-AAAE-506E50038E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BAABC17-832F-48CF-B0D7-0F7DE54607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1FCA513-75D7-414B-BE8F-D780746A1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2EDEC73-B6F5-473F-934A-CEF57604A8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B987884-C452-4492-A9F8-2770D3373B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D978AF2-B7BB-4E05-81F1-1A5DBD1CB4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7AD4D45-C3AB-458E-B826-0FACBD0DF3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6E15555-6738-463C-B7DF-86429F2F96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E487172-B4C3-4D13-A562-EF0BA3DD96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8E66297-1295-432A-AA84-7BB2341C1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4" name="Online Media 3" descr="Martin Seligman 'Flourishing - a new understanding of wellbeing' at Happiness &amp; Its Causes 2012">
            <a:hlinkClick r:id="" action="ppaction://media"/>
            <a:extLst>
              <a:ext uri="{FF2B5EF4-FFF2-40B4-BE49-F238E27FC236}">
                <a16:creationId xmlns:a16="http://schemas.microsoft.com/office/drawing/2014/main" id="{B072BE47-B544-11A7-8CDF-875FBCE33051}"/>
              </a:ext>
            </a:extLst>
          </p:cNvPr>
          <p:cNvPicPr>
            <a:picLocks noRot="1" noChangeAspect="1"/>
          </p:cNvPicPr>
          <p:nvPr>
            <a:videoFile r:link="rId1"/>
          </p:nvPr>
        </p:nvPicPr>
        <p:blipFill>
          <a:blip r:embed="rId5"/>
          <a:stretch>
            <a:fillRect/>
          </a:stretch>
        </p:blipFill>
        <p:spPr>
          <a:xfrm>
            <a:off x="6664679" y="2591876"/>
            <a:ext cx="5124328" cy="2895245"/>
          </a:xfrm>
          <a:prstGeom prst="rect">
            <a:avLst/>
          </a:prstGeom>
        </p:spPr>
      </p:pic>
    </p:spTree>
    <p:extLst>
      <p:ext uri="{BB962C8B-B14F-4D97-AF65-F5344CB8AC3E}">
        <p14:creationId xmlns:p14="http://schemas.microsoft.com/office/powerpoint/2010/main" val="21576667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65A9410-6280-9210-23C4-ECFEDA7F1509}"/>
              </a:ext>
            </a:extLst>
          </p:cNvPr>
          <p:cNvSpPr>
            <a:spLocks noGrp="1"/>
          </p:cNvSpPr>
          <p:nvPr>
            <p:ph type="title"/>
          </p:nvPr>
        </p:nvSpPr>
        <p:spPr>
          <a:xfrm>
            <a:off x="685802" y="609600"/>
            <a:ext cx="6282266" cy="1456267"/>
          </a:xfrm>
        </p:spPr>
        <p:txBody>
          <a:bodyPr vert="horz" lIns="91440" tIns="45720" rIns="91440" bIns="45720" rtlCol="0" anchor="ctr">
            <a:normAutofit/>
          </a:bodyPr>
          <a:lstStyle/>
          <a:p>
            <a:pPr algn="ctr"/>
            <a:r>
              <a:rPr lang="en-US" dirty="0"/>
              <a:t>Positive Patient outcome</a:t>
            </a:r>
          </a:p>
        </p:txBody>
      </p:sp>
      <p:sp>
        <p:nvSpPr>
          <p:cNvPr id="4" name="Content Placeholder 3">
            <a:extLst>
              <a:ext uri="{FF2B5EF4-FFF2-40B4-BE49-F238E27FC236}">
                <a16:creationId xmlns:a16="http://schemas.microsoft.com/office/drawing/2014/main" id="{038FC4DD-ED7F-30DB-E38E-308D5CCA6581}"/>
              </a:ext>
            </a:extLst>
          </p:cNvPr>
          <p:cNvSpPr>
            <a:spLocks noGrp="1"/>
          </p:cNvSpPr>
          <p:nvPr>
            <p:ph sz="half" idx="1"/>
          </p:nvPr>
        </p:nvSpPr>
        <p:spPr>
          <a:xfrm>
            <a:off x="685802" y="2142067"/>
            <a:ext cx="6282266" cy="3649133"/>
          </a:xfrm>
        </p:spPr>
        <p:txBody>
          <a:bodyPr vert="horz" lIns="91440" tIns="45720" rIns="91440" bIns="45720" rtlCol="0" anchor="ctr">
            <a:normAutofit/>
          </a:bodyPr>
          <a:lstStyle/>
          <a:p>
            <a:r>
              <a:rPr lang="en-US" dirty="0"/>
              <a:t>Adolescent female patient</a:t>
            </a:r>
          </a:p>
          <a:p>
            <a:pPr lvl="1"/>
            <a:r>
              <a:rPr lang="en-US" dirty="0"/>
              <a:t>Would like to discontinue one of her medications</a:t>
            </a:r>
          </a:p>
          <a:p>
            <a:pPr lvl="1"/>
            <a:r>
              <a:rPr lang="en-US" dirty="0"/>
              <a:t>Would like to end therapy</a:t>
            </a:r>
          </a:p>
          <a:p>
            <a:r>
              <a:rPr lang="en-US" dirty="0"/>
              <a:t>I ask, “How are things going with your spirituality?”</a:t>
            </a:r>
          </a:p>
          <a:p>
            <a:r>
              <a:rPr lang="en-US" dirty="0"/>
              <a:t>Patient replies, “Dr. Schmitt, what I really need now is to get more involved in my church; church is very helpful for me.”</a:t>
            </a:r>
          </a:p>
          <a:p>
            <a:pPr marL="0" indent="0"/>
            <a:endParaRPr lang="en-US" dirty="0"/>
          </a:p>
        </p:txBody>
      </p:sp>
      <p:pic>
        <p:nvPicPr>
          <p:cNvPr id="7" name="Content Placeholder 6" descr="A hand lighting a candle&#10;&#10;Description automatically generated">
            <a:extLst>
              <a:ext uri="{FF2B5EF4-FFF2-40B4-BE49-F238E27FC236}">
                <a16:creationId xmlns:a16="http://schemas.microsoft.com/office/drawing/2014/main" id="{AFF7B7AD-C41D-A81E-3739-C34D117FE99E}"/>
              </a:ext>
            </a:extLst>
          </p:cNvPr>
          <p:cNvPicPr>
            <a:picLocks noGrp="1" noChangeAspect="1"/>
          </p:cNvPicPr>
          <p:nvPr>
            <p:ph sz="half" idx="2"/>
          </p:nvPr>
        </p:nvPicPr>
        <p:blipFill>
          <a:blip r:embed="rId4"/>
          <a:srcRect l="21122" r="31114" b="1"/>
          <a:stretch/>
        </p:blipFill>
        <p:spPr>
          <a:xfrm>
            <a:off x="7590936" y="990600"/>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6833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BEE1-EDB0-0F2B-EE8F-CA2972997FD6}"/>
              </a:ext>
            </a:extLst>
          </p:cNvPr>
          <p:cNvSpPr>
            <a:spLocks noGrp="1"/>
          </p:cNvSpPr>
          <p:nvPr>
            <p:ph type="title"/>
          </p:nvPr>
        </p:nvSpPr>
        <p:spPr/>
        <p:txBody>
          <a:bodyPr/>
          <a:lstStyle/>
          <a:p>
            <a:pPr algn="ctr"/>
            <a:r>
              <a:rPr lang="en-US" dirty="0"/>
              <a:t>Religious upbringing and education</a:t>
            </a:r>
          </a:p>
        </p:txBody>
      </p:sp>
      <p:sp>
        <p:nvSpPr>
          <p:cNvPr id="3" name="Content Placeholder 2">
            <a:extLst>
              <a:ext uri="{FF2B5EF4-FFF2-40B4-BE49-F238E27FC236}">
                <a16:creationId xmlns:a16="http://schemas.microsoft.com/office/drawing/2014/main" id="{25EFBB54-3390-4B18-BE26-F89F87821286}"/>
              </a:ext>
            </a:extLst>
          </p:cNvPr>
          <p:cNvSpPr>
            <a:spLocks noGrp="1"/>
          </p:cNvSpPr>
          <p:nvPr>
            <p:ph sz="half" idx="2"/>
          </p:nvPr>
        </p:nvSpPr>
        <p:spPr/>
        <p:txBody>
          <a:bodyPr/>
          <a:lstStyle/>
          <a:p>
            <a:r>
              <a:rPr lang="en-US" sz="2000" dirty="0"/>
              <a:t>Raised in a Catholic family</a:t>
            </a:r>
          </a:p>
          <a:p>
            <a:r>
              <a:rPr lang="en-US" sz="2000" dirty="0"/>
              <a:t>Attended Catholic schools including medical school and general psychiatric residency</a:t>
            </a:r>
          </a:p>
          <a:p>
            <a:r>
              <a:rPr lang="en-US" sz="2000" dirty="0"/>
              <a:t>A faith-based approach was interwoven throughout my psychiatric/medical education and training.</a:t>
            </a:r>
          </a:p>
          <a:p>
            <a:endParaRPr lang="en-US" sz="2000" dirty="0"/>
          </a:p>
          <a:p>
            <a:endParaRPr lang="en-US" dirty="0"/>
          </a:p>
        </p:txBody>
      </p:sp>
      <p:sp>
        <p:nvSpPr>
          <p:cNvPr id="6" name="Text Placeholder 5">
            <a:extLst>
              <a:ext uri="{FF2B5EF4-FFF2-40B4-BE49-F238E27FC236}">
                <a16:creationId xmlns:a16="http://schemas.microsoft.com/office/drawing/2014/main" id="{9E61E767-13EE-4F5B-D5F6-95BBCE7EC092}"/>
              </a:ext>
            </a:extLst>
          </p:cNvPr>
          <p:cNvSpPr>
            <a:spLocks noGrp="1"/>
          </p:cNvSpPr>
          <p:nvPr>
            <p:ph type="body" sz="quarter" idx="3"/>
          </p:nvPr>
        </p:nvSpPr>
        <p:spPr/>
        <p:txBody>
          <a:bodyPr/>
          <a:lstStyle/>
          <a:p>
            <a:pPr algn="ctr"/>
            <a:r>
              <a:rPr lang="en-US" dirty="0"/>
              <a:t>My Personal Belief</a:t>
            </a:r>
          </a:p>
        </p:txBody>
      </p:sp>
      <p:sp>
        <p:nvSpPr>
          <p:cNvPr id="4" name="Content Placeholder 3">
            <a:extLst>
              <a:ext uri="{FF2B5EF4-FFF2-40B4-BE49-F238E27FC236}">
                <a16:creationId xmlns:a16="http://schemas.microsoft.com/office/drawing/2014/main" id="{64F36E5B-53A7-4527-A264-9ACB074E4371}"/>
              </a:ext>
            </a:extLst>
          </p:cNvPr>
          <p:cNvSpPr>
            <a:spLocks noGrp="1"/>
          </p:cNvSpPr>
          <p:nvPr>
            <p:ph sz="quarter" idx="4"/>
          </p:nvPr>
        </p:nvSpPr>
        <p:spPr/>
        <p:txBody>
          <a:bodyPr/>
          <a:lstStyle/>
          <a:p>
            <a:pPr marL="457200" lvl="1" indent="0">
              <a:buNone/>
            </a:pPr>
            <a:endParaRPr lang="en-US" dirty="0"/>
          </a:p>
          <a:p>
            <a:pPr marL="457200" lvl="1" indent="0">
              <a:buNone/>
            </a:pPr>
            <a:r>
              <a:rPr lang="en-US" sz="2000" dirty="0"/>
              <a:t>I believe there is a divine spark in all of us simply needing to be either discovered or further amplified.</a:t>
            </a:r>
          </a:p>
        </p:txBody>
      </p:sp>
    </p:spTree>
    <p:extLst>
      <p:ext uri="{BB962C8B-B14F-4D97-AF65-F5344CB8AC3E}">
        <p14:creationId xmlns:p14="http://schemas.microsoft.com/office/powerpoint/2010/main" val="193250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088E-3647-9D55-5DDF-D2A21C31B899}"/>
              </a:ext>
            </a:extLst>
          </p:cNvPr>
          <p:cNvSpPr>
            <a:spLocks noGrp="1"/>
          </p:cNvSpPr>
          <p:nvPr>
            <p:ph type="title"/>
          </p:nvPr>
        </p:nvSpPr>
        <p:spPr>
          <a:xfrm>
            <a:off x="685801" y="609600"/>
            <a:ext cx="6143423" cy="1456267"/>
          </a:xfrm>
        </p:spPr>
        <p:txBody>
          <a:bodyPr>
            <a:normAutofit/>
          </a:bodyPr>
          <a:lstStyle/>
          <a:p>
            <a:r>
              <a:rPr lang="en-US" dirty="0"/>
              <a:t>Initial interview questions r/t to spirituality</a:t>
            </a:r>
          </a:p>
        </p:txBody>
      </p:sp>
      <p:sp>
        <p:nvSpPr>
          <p:cNvPr id="3" name="Content Placeholder 2">
            <a:extLst>
              <a:ext uri="{FF2B5EF4-FFF2-40B4-BE49-F238E27FC236}">
                <a16:creationId xmlns:a16="http://schemas.microsoft.com/office/drawing/2014/main" id="{ED15D482-B02B-38E3-E0A1-FCF4801D29C0}"/>
              </a:ext>
            </a:extLst>
          </p:cNvPr>
          <p:cNvSpPr>
            <a:spLocks noGrp="1"/>
          </p:cNvSpPr>
          <p:nvPr>
            <p:ph idx="1"/>
          </p:nvPr>
        </p:nvSpPr>
        <p:spPr>
          <a:xfrm>
            <a:off x="685801" y="2142067"/>
            <a:ext cx="6143423" cy="3649133"/>
          </a:xfrm>
        </p:spPr>
        <p:txBody>
          <a:bodyPr>
            <a:normAutofit/>
          </a:bodyPr>
          <a:lstStyle/>
          <a:p>
            <a:pPr marL="342900" indent="-342900">
              <a:buFont typeface="+mj-lt"/>
              <a:buAutoNum type="arabicPeriod"/>
            </a:pPr>
            <a:r>
              <a:rPr lang="en-US" dirty="0"/>
              <a:t>What gives you meaning in life?</a:t>
            </a:r>
          </a:p>
          <a:p>
            <a:pPr marL="342900" indent="-342900">
              <a:buFont typeface="+mj-lt"/>
              <a:buAutoNum type="arabicPeriod"/>
            </a:pPr>
            <a:r>
              <a:rPr lang="en-US" dirty="0"/>
              <a:t>What gives you purpose in life?</a:t>
            </a:r>
          </a:p>
          <a:p>
            <a:pPr marL="342900" indent="-342900">
              <a:buFont typeface="+mj-lt"/>
              <a:buAutoNum type="arabicPeriod"/>
            </a:pPr>
            <a:r>
              <a:rPr lang="en-US" dirty="0"/>
              <a:t>What do you believe your path in life is?</a:t>
            </a:r>
          </a:p>
          <a:p>
            <a:pPr marL="342900" indent="-342900">
              <a:buFont typeface="+mj-lt"/>
              <a:buAutoNum type="arabicPeriod"/>
            </a:pPr>
            <a:r>
              <a:rPr lang="en-US" dirty="0"/>
              <a:t>What do you want to be remembered for in life?</a:t>
            </a:r>
          </a:p>
          <a:p>
            <a:pPr marL="342900" indent="-342900">
              <a:buFont typeface="+mj-lt"/>
              <a:buAutoNum type="arabicPeriod"/>
            </a:pPr>
            <a:r>
              <a:rPr lang="en-US" dirty="0"/>
              <a:t>Do you believe in a higher-power? </a:t>
            </a:r>
          </a:p>
          <a:p>
            <a:pPr marL="800100" lvl="1" indent="-342900">
              <a:buFont typeface="+mj-lt"/>
              <a:buAutoNum type="arabicPeriod"/>
            </a:pPr>
            <a:r>
              <a:rPr lang="en-US" dirty="0"/>
              <a:t>If yes, do you attend faith-based services? </a:t>
            </a:r>
          </a:p>
          <a:p>
            <a:pPr marL="800100" lvl="1" indent="-342900">
              <a:buFont typeface="+mj-lt"/>
              <a:buAutoNum type="arabicPeriod"/>
            </a:pPr>
            <a:r>
              <a:rPr lang="en-US" dirty="0"/>
              <a:t>And if not, do you have philosophical beliefs?</a:t>
            </a:r>
          </a:p>
        </p:txBody>
      </p:sp>
      <p:pic>
        <p:nvPicPr>
          <p:cNvPr id="7" name="Picture 6" descr="A person with their hands over their face in the woods&#10;&#10;Description automatically generated">
            <a:extLst>
              <a:ext uri="{FF2B5EF4-FFF2-40B4-BE49-F238E27FC236}">
                <a16:creationId xmlns:a16="http://schemas.microsoft.com/office/drawing/2014/main" id="{9DD3C12E-E9B9-54CA-AF9B-23C60C8C7518}"/>
              </a:ext>
            </a:extLst>
          </p:cNvPr>
          <p:cNvPicPr>
            <a:picLocks noChangeAspect="1"/>
          </p:cNvPicPr>
          <p:nvPr/>
        </p:nvPicPr>
        <p:blipFill>
          <a:blip r:embed="rId3"/>
          <a:srcRect l="14821" r="4293" b="3"/>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2" name="Group 11">
            <a:extLst>
              <a:ext uri="{FF2B5EF4-FFF2-40B4-BE49-F238E27FC236}">
                <a16:creationId xmlns:a16="http://schemas.microsoft.com/office/drawing/2014/main" id="{58B25CAD-A790-499A-926B-116E10915E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3"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41DCF14-C3EC-4A84-9BCB-CE73743063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5" name="Straight Connector 14">
                <a:extLst>
                  <a:ext uri="{FF2B5EF4-FFF2-40B4-BE49-F238E27FC236}">
                    <a16:creationId xmlns:a16="http://schemas.microsoft.com/office/drawing/2014/main" id="{323473CE-82AD-4D8D-A232-68772F8249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67ADA3-E620-4348-8071-F9721E422B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1526D8-6171-42B9-BB1D-D4EBD07C93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8272C-9574-485F-8DBA-E779254B6C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4CAA3E-D915-4597-85D4-DF416AF539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49FF6F-6DEA-46A3-A01C-82BD29418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53F97E-C428-43BB-903E-E63D7A05D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4EE22F-D9F6-499B-8595-2CA950937E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598804-7127-47FC-8A02-C6E2FD0D7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A35C24-2BAE-4314-BBF5-81A17F92E1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A33BF9-E8C7-47A3-BFF6-5419153F72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707F62-2F29-4FF0-A976-55E1996003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9DB8BF-BBA2-4465-8B80-B354B3A5BA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237BA7-462C-4ABE-B089-4C8938F821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14D5F33-8377-427F-B4D1-8B783BF48E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8114C18-86CF-412F-81BD-4856E83CD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CF1CFD5-877F-4D23-9186-ABBE606058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18FB9-83BB-4BFB-ACF6-7D0A681BB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B007F5-E4FE-4A8F-813F-CC2740BD2E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345DFB-742B-4F09-B75A-05377FD401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B4845AC-E70E-40A2-9491-05B2DBB92D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111F64-514D-4447-86EB-D665455248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0169F1-F2D1-4726-8423-DBB5FE0714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F80247-CF53-4374-81E2-475BDD5210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5F5D72-947B-414E-8FDD-BBA2BCB95B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AECE77-F2AF-4FCA-9C0E-A3E154EF49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357807F-7199-418E-A0A9-B64105ECD2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74400BB-9AFD-4FE0-890E-888B089C2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161EE8-5F23-490A-9728-F35D68DF9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F4E71C7-716A-43DB-8B25-45D376E5D1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C85AEA-CCD1-4DF7-8916-0F72027ED7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35A1AE-41A5-4D62-8EDA-7E2AE30EF6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3CFD903-54FF-40B5-8645-48F3E463AE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50B0D3E-699D-4045-9BD5-B4CF69C20B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430A3E5-50DB-4A25-A497-A9AABF4CD8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1B0E32C-6B1D-4061-8FE9-49FE8F48E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33DD09-EE89-4852-AAB4-7C42FEB01C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11394FF-3D41-4AC3-BF43-D84C4453F9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E419255-A9D6-42DD-A394-F5330A6F36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B92B858-83FE-42E7-B526-734880D077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AC09C3A-8718-4FF6-89BE-385091356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CA67A3-5C58-4B01-9A72-136D48845E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C479D8B-24CE-4B25-A4B4-1D411A4502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BF48C75-7374-42F2-A159-526789C34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809A4AF-4DE5-4BEA-9D5A-A5236E9AF3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3EF6033-DAB6-40AE-904A-9B445DBD6E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6FAF6D3-9004-48E4-9A1F-BF36CEF7C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5BF9CAE-C7FC-4A40-83EC-8D4FA543E0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9D1F7A5-8E54-4E36-9FBB-68F82877C2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E9B55B9-3B64-43D0-B20B-63D1E69CE3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D5DB75D-0B80-49D5-ABF8-FB393DC83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3F5F929-EAAF-471A-9E35-6DCDC3566C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4C2BEB3-0299-4A25-830D-6E2DF9FDC8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4E342A0-615D-466D-9404-CA8BBCEEFC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BDFFE1C-1E19-4EF4-A1B2-204A04E341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731123C-8680-4E7A-AF54-969919D30C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F1F0F71-5F67-496A-85EC-C8272FC6DE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EE0D13E-74B4-46D8-9CEB-993A9B02BB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BC0AC4E-E40A-4D25-B178-B28024D5DB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143B7E6-35F6-4AAF-B75E-D0E3B1CC3B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DAAF768-2A67-4FCC-B682-7B14D4699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A5A9193-6968-40A2-9E95-40B9A300A1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5F665EA-A27F-453A-9F57-4D4B9CE64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F6B94B3-C73B-4B26-A066-A4A6EB6920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C87A408-F5B1-4397-9A9F-65844D7EFB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9AC2E82-FE6E-420B-9AB8-7939E196CE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AE5E1C4-5F11-44DF-9A63-A3AB706FC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236581D-1127-4822-B364-203311850B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F6AFBC9-9C55-4BB4-8DD3-CBFB9D959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312F76C-C542-4FF1-88A9-12DED608E7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1AEC1F-364C-4A2C-8798-18571170F7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960AF63-51EE-4474-9693-18C3FFC5F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186998-8FFC-4B8E-9664-A3EB3DA93F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00B2A7C-644E-4B02-8949-68AC413D14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923CE8B-E88E-4585-A698-30BB686DFE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1148CFA-ECD4-4847-91CE-7E8206F840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FAB4226-9991-4F5E-B43B-D873A909D2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8548911-9FE4-446D-BD3E-DC72AEF2D6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id="{811B40AE-63DC-41CA-B0D1-EF99F055F5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5"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40A0BDF4-301A-4EE4-A77D-BD245F18EE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7" name="Straight Connector 96">
                <a:extLst>
                  <a:ext uri="{FF2B5EF4-FFF2-40B4-BE49-F238E27FC236}">
                    <a16:creationId xmlns:a16="http://schemas.microsoft.com/office/drawing/2014/main" id="{C4924D57-94BA-40F5-BF53-9B23F7213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14F8BCB-338A-49F5-BB9D-626C7A0CC9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EFC0D9E-285A-4D86-8A71-B985BA8335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7015B3C-B28A-40F0-B53A-91B3B9C5FA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DFD7530-F83D-4D23-9B1F-F8DA8CD5A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C34F9A-64D4-48B5-8E5A-ED0E33925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ED77B99-47E0-4D0B-B185-7F5E1B61C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C09C835-22F6-4E14-9BBE-11DD23334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02419A0-4AA5-4985-B606-94268DE41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503FA27-7544-400B-8706-FE12A9B316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D404C57-DD6C-454E-BE13-90369095B1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ABEA11C-C6F5-4FAB-9F3F-384EF23D6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CAEDBBC-2C01-496B-929B-849F1CB53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894D4ED-61CE-46A2-9092-A00B9E8377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C5D0262-1B14-45D6-937F-B6D6A915DC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C7684CB-4F98-4EC9-A35B-1E903CEE66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C25B956-861C-47EE-9D4D-E31C24538E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DD61AAC-D277-4D2E-AB51-8DDB489040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A4BA2A9-697F-45E1-8363-5E61A4207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D517C0E-A6EE-4A86-9F4C-434CD71915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8C170BA-831C-4BA4-A286-65E66E9C4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EAA6EC5-E2BD-492B-9A8B-C27A76AC6C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485DB25-AEEB-4180-9A14-2CEB267D4F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07A4361-79A5-47AA-98FE-01640EE42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672975E-CAD3-46F3-BDA2-902C8237DC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679262-AA08-4D50-AB3F-E6F9B4D1D8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1E32D5A-0C93-4E13-B049-914A2F1D29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41EC8F6-AF84-43B6-9400-F73F6FBADE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75F074A-16C0-4748-BD13-64A7C32F6A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CB3D608-CA7C-470E-9AAA-8389005F53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AB4FD7D-4E8A-4455-933E-99E52E0B49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416DF40-A568-431F-B63F-C32A9175B8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B25E07C-A0EC-4DCF-88EC-51BB5C3FC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6C7DC41-3ADA-4989-AE2A-0F8D9DFCC9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AE2AB88-5EAC-41EC-98BF-FACD6A2115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4E0B17E-9282-4983-AEB1-2B123998A3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86E83F1-9CCB-448B-89C9-F55B273BFC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621D911-2A84-468C-9244-743E3E18D7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29971DC-3B38-4403-ABC9-880A06EBAC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2D65D61-4C71-4851-B377-83369B3889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04A736D-4A39-4E06-B7A7-2217CEB4EC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3B1531E-B3AC-480D-A8CD-836E8C1788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F076B49-2AA3-4C05-9E50-CFF9137184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E506FE5-22A7-42E7-BEB9-5442E7918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D634CEF-DD74-4EC0-B7F4-3884BAF106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4AD2728-E4B9-487D-A682-5E21DD15BB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422CD3C-92C4-473C-9E31-85A594F6B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1509C2B-9D23-4008-B6A1-2407688209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07ACD51-E44F-4AF8-8F61-F276D7134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F5BDAF9-2B69-4209-BE1F-6C5D8A1DFF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DA27782-8E1F-422F-B106-31C0E1216D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E8A221D-84EC-47C2-A895-8253858153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08A0E1C-6626-4DD8-83BE-E83E2DFC84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360D67F-521C-4D9A-B2B1-392386EA51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29669A1-CC36-41F4-B0F1-B720DB9894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DC3ADA6-152F-4D7B-9ABD-30DC8F7A2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F6CA5EE-56FA-4EF7-9EC7-BC3FB217ED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03F9222-217B-48EB-8878-EC0B32E322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48B9A73-A26B-43DB-9BB2-5658871FEA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DF9DD53-6F04-4203-B61A-240676B7FD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1065752-DE28-425C-8987-168FE9F510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B78A37C-B329-45F9-AF83-26D5CD826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B70B126-9812-487A-AB78-CBCB1B32D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2A622F7-EC16-4F46-83B7-7A7DBCF99A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607D488-F3A1-4FF6-9C5C-B4C1E147A2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DD48CAD-8E9A-434C-9F7E-6031DA9A6A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70B9979-DEC4-48B9-9462-E3631AC96A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DB15ACD-534F-474C-8B1A-8F5B94AEFD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DFFE368-637C-4309-ABAC-BDCED29B6B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D3E8255-AD5A-48F8-B948-7BF97DBEE7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84682BD-D253-4704-BB29-6D9C7D3006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4113DE4-AE89-4F45-9B12-61B04E3E78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437CF76-AF2F-46BC-9579-872625F1AB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F2AF364-8140-40A5-9AC8-00C03DA47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FBA166C-DB92-475D-B0D3-1F7EB2B81A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83F60B4-E774-4D4F-BC7C-A171BB617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F18C06C-0984-4FAA-952A-9CBFC0F95C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DE44802-FF06-46DC-9F7E-D2A329BB29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Picture 4" descr="A person in a purple dress with her eyes closed and hands together&#10;&#10;Description automatically generated">
            <a:extLst>
              <a:ext uri="{FF2B5EF4-FFF2-40B4-BE49-F238E27FC236}">
                <a16:creationId xmlns:a16="http://schemas.microsoft.com/office/drawing/2014/main" id="{895541E4-FA6B-7ADC-AA4E-49D5135446D4}"/>
              </a:ext>
            </a:extLst>
          </p:cNvPr>
          <p:cNvPicPr>
            <a:picLocks noChangeAspect="1"/>
          </p:cNvPicPr>
          <p:nvPr/>
        </p:nvPicPr>
        <p:blipFill>
          <a:blip r:embed="rId4"/>
          <a:srcRect l="3278" r="16912" b="-2"/>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213413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85F00D0-4DE4-68BB-E95A-54200ABE5ABC}"/>
              </a:ext>
            </a:extLst>
          </p:cNvPr>
          <p:cNvSpPr>
            <a:spLocks noGrp="1"/>
          </p:cNvSpPr>
          <p:nvPr>
            <p:ph type="title"/>
          </p:nvPr>
        </p:nvSpPr>
        <p:spPr>
          <a:xfrm>
            <a:off x="7865806" y="643463"/>
            <a:ext cx="4078544" cy="1608124"/>
          </a:xfrm>
        </p:spPr>
        <p:txBody>
          <a:bodyPr vert="horz" lIns="91440" tIns="45720" rIns="91440" bIns="45720" rtlCol="0" anchor="ctr">
            <a:normAutofit/>
          </a:bodyPr>
          <a:lstStyle/>
          <a:p>
            <a:r>
              <a:rPr lang="en-US" sz="2800" dirty="0"/>
              <a:t>Spirituality Examples:</a:t>
            </a:r>
          </a:p>
        </p:txBody>
      </p:sp>
      <p:pic>
        <p:nvPicPr>
          <p:cNvPr id="6" name="Content Placeholder 5" descr="A stack of rocks on a beach&#10;&#10;Description automatically generated">
            <a:extLst>
              <a:ext uri="{FF2B5EF4-FFF2-40B4-BE49-F238E27FC236}">
                <a16:creationId xmlns:a16="http://schemas.microsoft.com/office/drawing/2014/main" id="{7DEFAD0D-989A-83E2-89DB-A71F917F2815}"/>
              </a:ext>
            </a:extLst>
          </p:cNvPr>
          <p:cNvPicPr>
            <a:picLocks noGrp="1" noChangeAspect="1"/>
          </p:cNvPicPr>
          <p:nvPr>
            <p:ph sz="half" idx="2"/>
          </p:nvPr>
        </p:nvPicPr>
        <p:blipFill>
          <a:blip r:embed="rId4"/>
          <a:stretch>
            <a:fillRect/>
          </a:stretch>
        </p:blipFill>
        <p:spPr>
          <a:xfrm>
            <a:off x="643464" y="1138529"/>
            <a:ext cx="6897878" cy="459022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28390A77-E79E-02DB-D188-02CEFB249CC5}"/>
              </a:ext>
            </a:extLst>
          </p:cNvPr>
          <p:cNvSpPr>
            <a:spLocks noGrp="1"/>
          </p:cNvSpPr>
          <p:nvPr>
            <p:ph sz="half" idx="1"/>
          </p:nvPr>
        </p:nvSpPr>
        <p:spPr>
          <a:xfrm>
            <a:off x="7865806" y="1908687"/>
            <a:ext cx="3706762" cy="3972232"/>
          </a:xfrm>
        </p:spPr>
        <p:txBody>
          <a:bodyPr vert="horz" lIns="91440" tIns="45720" rIns="91440" bIns="45720" rtlCol="0" anchor="ctr">
            <a:normAutofit/>
          </a:bodyPr>
          <a:lstStyle/>
          <a:p>
            <a:r>
              <a:rPr lang="en-US" dirty="0"/>
              <a:t>AA</a:t>
            </a:r>
          </a:p>
          <a:p>
            <a:r>
              <a:rPr lang="en-US" dirty="0"/>
              <a:t>Mindfulness</a:t>
            </a:r>
          </a:p>
          <a:p>
            <a:r>
              <a:rPr lang="en-US" dirty="0"/>
              <a:t>Meditation </a:t>
            </a:r>
          </a:p>
          <a:p>
            <a:r>
              <a:rPr lang="en-US" dirty="0"/>
              <a:t>Connecting with nature</a:t>
            </a:r>
          </a:p>
          <a:p>
            <a:r>
              <a:rPr lang="en-US" dirty="0"/>
              <a:t>Community service</a:t>
            </a:r>
          </a:p>
          <a:p>
            <a:r>
              <a:rPr lang="en-US" dirty="0"/>
              <a:t>Creative practices</a:t>
            </a:r>
          </a:p>
          <a:p>
            <a:r>
              <a:rPr lang="en-US" dirty="0"/>
              <a:t>Reading</a:t>
            </a:r>
          </a:p>
          <a:p>
            <a:r>
              <a:rPr lang="en-US" dirty="0"/>
              <a:t>Finding meaning and purpose.</a:t>
            </a:r>
          </a:p>
        </p:txBody>
      </p:sp>
    </p:spTree>
    <p:extLst>
      <p:ext uri="{BB962C8B-B14F-4D97-AF65-F5344CB8AC3E}">
        <p14:creationId xmlns:p14="http://schemas.microsoft.com/office/powerpoint/2010/main" val="268669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9EDD-4F71-D28C-9C30-840EAF5BEC04}"/>
              </a:ext>
            </a:extLst>
          </p:cNvPr>
          <p:cNvSpPr>
            <a:spLocks noGrp="1"/>
          </p:cNvSpPr>
          <p:nvPr>
            <p:ph type="title"/>
          </p:nvPr>
        </p:nvSpPr>
        <p:spPr/>
        <p:txBody>
          <a:bodyPr/>
          <a:lstStyle/>
          <a:p>
            <a:pPr algn="ctr"/>
            <a:r>
              <a:rPr lang="en-US" dirty="0"/>
              <a:t>Foundations of Spiritual Psychology</a:t>
            </a:r>
          </a:p>
        </p:txBody>
      </p:sp>
      <p:sp>
        <p:nvSpPr>
          <p:cNvPr id="3" name="Text Placeholder 2">
            <a:extLst>
              <a:ext uri="{FF2B5EF4-FFF2-40B4-BE49-F238E27FC236}">
                <a16:creationId xmlns:a16="http://schemas.microsoft.com/office/drawing/2014/main" id="{1838D8BF-D61E-49E2-DC47-75862B787898}"/>
              </a:ext>
            </a:extLst>
          </p:cNvPr>
          <p:cNvSpPr>
            <a:spLocks noGrp="1"/>
          </p:cNvSpPr>
          <p:nvPr>
            <p:ph type="body" idx="1"/>
          </p:nvPr>
        </p:nvSpPr>
        <p:spPr>
          <a:xfrm>
            <a:off x="684210" y="1891771"/>
            <a:ext cx="4709054" cy="576262"/>
          </a:xfrm>
        </p:spPr>
        <p:txBody>
          <a:bodyPr/>
          <a:lstStyle/>
          <a:p>
            <a:r>
              <a:rPr lang="en-US" dirty="0"/>
              <a:t>Dr. Viktor Frankl </a:t>
            </a:r>
          </a:p>
        </p:txBody>
      </p:sp>
      <p:sp>
        <p:nvSpPr>
          <p:cNvPr id="4" name="Content Placeholder 3">
            <a:extLst>
              <a:ext uri="{FF2B5EF4-FFF2-40B4-BE49-F238E27FC236}">
                <a16:creationId xmlns:a16="http://schemas.microsoft.com/office/drawing/2014/main" id="{9C64146A-99F6-8141-C211-A49C2ECEA242}"/>
              </a:ext>
            </a:extLst>
          </p:cNvPr>
          <p:cNvSpPr>
            <a:spLocks noGrp="1"/>
          </p:cNvSpPr>
          <p:nvPr>
            <p:ph sz="half" idx="2"/>
          </p:nvPr>
        </p:nvSpPr>
        <p:spPr>
          <a:xfrm>
            <a:off x="528639" y="2675468"/>
            <a:ext cx="5154086" cy="3725332"/>
          </a:xfrm>
        </p:spPr>
        <p:txBody>
          <a:bodyPr>
            <a:normAutofit fontScale="85000" lnSpcReduction="20000"/>
          </a:bodyPr>
          <a:lstStyle/>
          <a:p>
            <a:r>
              <a:rPr lang="en-US" sz="2400" dirty="0"/>
              <a:t>Holocaust survivor, neurologist, and psychiatrist</a:t>
            </a:r>
          </a:p>
          <a:p>
            <a:r>
              <a:rPr lang="en-US" sz="2400" dirty="0"/>
              <a:t>3 existential meanings in life:</a:t>
            </a:r>
          </a:p>
          <a:p>
            <a:pPr lvl="1"/>
            <a:r>
              <a:rPr lang="en-US" sz="1900" dirty="0"/>
              <a:t>Love for others, Love for his wife.</a:t>
            </a:r>
          </a:p>
          <a:p>
            <a:pPr lvl="1"/>
            <a:r>
              <a:rPr lang="en-US" sz="1900" dirty="0"/>
              <a:t>Need for achievement in life. He observed how people survived in concentration camps so he could lecture  others about the Auschwitz experience and how  to  overcome despair.</a:t>
            </a:r>
          </a:p>
          <a:p>
            <a:pPr lvl="1"/>
            <a:r>
              <a:rPr lang="en-US" sz="1900" dirty="0"/>
              <a:t>Courage, honor, and dignity of the human spirit in the face of suffering including facing the end of life. He witnessed heroism and sacrificing in the concentration camp that led him to believe that people can endure any kind of suffering.</a:t>
            </a:r>
          </a:p>
          <a:p>
            <a:endParaRPr lang="en-US" dirty="0"/>
          </a:p>
        </p:txBody>
      </p:sp>
      <p:sp>
        <p:nvSpPr>
          <p:cNvPr id="6" name="Content Placeholder 5">
            <a:extLst>
              <a:ext uri="{FF2B5EF4-FFF2-40B4-BE49-F238E27FC236}">
                <a16:creationId xmlns:a16="http://schemas.microsoft.com/office/drawing/2014/main" id="{1C384563-60AC-1BC6-2CCC-2406A08DF410}"/>
              </a:ext>
            </a:extLst>
          </p:cNvPr>
          <p:cNvSpPr>
            <a:spLocks noGrp="1"/>
          </p:cNvSpPr>
          <p:nvPr>
            <p:ph sz="quarter" idx="4"/>
          </p:nvPr>
        </p:nvSpPr>
        <p:spPr>
          <a:xfrm>
            <a:off x="5823482" y="2065866"/>
            <a:ext cx="6020855" cy="4334933"/>
          </a:xfrm>
        </p:spPr>
        <p:txBody>
          <a:bodyPr>
            <a:noAutofit/>
          </a:bodyPr>
          <a:lstStyle/>
          <a:p>
            <a:r>
              <a:rPr lang="en-US" dirty="0"/>
              <a:t>Dr. Frankl</a:t>
            </a:r>
            <a:r>
              <a:rPr lang="en-US" b="0" i="0" dirty="0">
                <a:effectLst/>
              </a:rPr>
              <a:t> mentions his discovery of a page of the Jewish prayer, Shema Yisrael in the pocket of a garment he was given. This helped inspire him to keep praying and to continue to believe in God. Whenever he found an opportunity to pray or participate in makeshift religious service, he found the experience moving and inspiring. </a:t>
            </a:r>
          </a:p>
          <a:p>
            <a:r>
              <a:rPr lang="en-US" b="0" i="0" dirty="0">
                <a:effectLst/>
              </a:rPr>
              <a:t>“The religious interest of prisoners, as far, and as soon as it developed was the most sincere imaginable. The depth and rigor of religious belief often surprised and moved a new arrival. Most impressive in this connection were improvised prayers or services in the corner of a hut or in the darkness of the locked cattle truck in which they were brought back from distant, worksite, tired, hungry, and frozen in our ragged clothing .“</a:t>
            </a:r>
            <a:endParaRPr lang="en-US" dirty="0"/>
          </a:p>
        </p:txBody>
      </p:sp>
    </p:spTree>
    <p:extLst>
      <p:ext uri="{BB962C8B-B14F-4D97-AF65-F5344CB8AC3E}">
        <p14:creationId xmlns:p14="http://schemas.microsoft.com/office/powerpoint/2010/main" val="182419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93D0-C5B8-C816-7771-A049602A28E4}"/>
              </a:ext>
            </a:extLst>
          </p:cNvPr>
          <p:cNvSpPr>
            <a:spLocks noGrp="1"/>
          </p:cNvSpPr>
          <p:nvPr>
            <p:ph type="title"/>
          </p:nvPr>
        </p:nvSpPr>
        <p:spPr/>
        <p:txBody>
          <a:bodyPr>
            <a:normAutofit/>
          </a:bodyPr>
          <a:lstStyle/>
          <a:p>
            <a:r>
              <a:rPr lang="en-US" sz="3200" dirty="0"/>
              <a:t>Foundations of Spiritual Psychology continued:</a:t>
            </a:r>
          </a:p>
        </p:txBody>
      </p:sp>
      <p:sp>
        <p:nvSpPr>
          <p:cNvPr id="3" name="Text Placeholder 2">
            <a:extLst>
              <a:ext uri="{FF2B5EF4-FFF2-40B4-BE49-F238E27FC236}">
                <a16:creationId xmlns:a16="http://schemas.microsoft.com/office/drawing/2014/main" id="{5929B04E-93F0-968D-12D0-1A8334B12D75}"/>
              </a:ext>
            </a:extLst>
          </p:cNvPr>
          <p:cNvSpPr>
            <a:spLocks noGrp="1"/>
          </p:cNvSpPr>
          <p:nvPr>
            <p:ph type="body" idx="1"/>
          </p:nvPr>
        </p:nvSpPr>
        <p:spPr>
          <a:xfrm>
            <a:off x="973670" y="1891772"/>
            <a:ext cx="4709054" cy="576262"/>
          </a:xfrm>
        </p:spPr>
        <p:txBody>
          <a:bodyPr/>
          <a:lstStyle/>
          <a:p>
            <a:r>
              <a:rPr lang="en-US" dirty="0"/>
              <a:t>Dr. Martin </a:t>
            </a:r>
            <a:r>
              <a:rPr lang="en-US" dirty="0" err="1"/>
              <a:t>Segliman</a:t>
            </a:r>
            <a:endParaRPr lang="en-US" dirty="0"/>
          </a:p>
        </p:txBody>
      </p:sp>
      <p:sp>
        <p:nvSpPr>
          <p:cNvPr id="4" name="Content Placeholder 3">
            <a:extLst>
              <a:ext uri="{FF2B5EF4-FFF2-40B4-BE49-F238E27FC236}">
                <a16:creationId xmlns:a16="http://schemas.microsoft.com/office/drawing/2014/main" id="{2DB0FE83-D28E-6470-70F8-77F9E84B6C7F}"/>
              </a:ext>
            </a:extLst>
          </p:cNvPr>
          <p:cNvSpPr>
            <a:spLocks noGrp="1"/>
          </p:cNvSpPr>
          <p:nvPr>
            <p:ph sz="half" idx="2"/>
          </p:nvPr>
        </p:nvSpPr>
        <p:spPr/>
        <p:txBody>
          <a:bodyPr>
            <a:normAutofit fontScale="92500" lnSpcReduction="10000"/>
          </a:bodyPr>
          <a:lstStyle/>
          <a:p>
            <a:r>
              <a:rPr lang="en-US" dirty="0"/>
              <a:t>Psychologist</a:t>
            </a:r>
          </a:p>
          <a:p>
            <a:r>
              <a:rPr lang="en-US" dirty="0"/>
              <a:t>Focuses on the positive outlook, what can go right versus what can wrong.</a:t>
            </a:r>
          </a:p>
          <a:p>
            <a:r>
              <a:rPr lang="en-US" b="0" i="0" dirty="0">
                <a:effectLst/>
              </a:rPr>
              <a:t>In his book, </a:t>
            </a:r>
            <a:r>
              <a:rPr lang="en-US" b="0" i="1" dirty="0">
                <a:effectLst/>
              </a:rPr>
              <a:t>Flourish: A visionary new understanding of happiness and well-being </a:t>
            </a:r>
            <a:r>
              <a:rPr lang="en-US" b="0" dirty="0">
                <a:effectLst/>
              </a:rPr>
              <a:t>(2011), he wrote the well-being theory. </a:t>
            </a:r>
          </a:p>
          <a:p>
            <a:endParaRPr lang="en-US" dirty="0"/>
          </a:p>
        </p:txBody>
      </p:sp>
      <p:sp>
        <p:nvSpPr>
          <p:cNvPr id="6" name="Content Placeholder 5">
            <a:extLst>
              <a:ext uri="{FF2B5EF4-FFF2-40B4-BE49-F238E27FC236}">
                <a16:creationId xmlns:a16="http://schemas.microsoft.com/office/drawing/2014/main" id="{BC168EB3-A1B6-B61D-7A1B-A5F02D73A3A9}"/>
              </a:ext>
            </a:extLst>
          </p:cNvPr>
          <p:cNvSpPr>
            <a:spLocks noGrp="1"/>
          </p:cNvSpPr>
          <p:nvPr>
            <p:ph sz="quarter" idx="4"/>
          </p:nvPr>
        </p:nvSpPr>
        <p:spPr/>
        <p:txBody>
          <a:bodyPr>
            <a:normAutofit fontScale="92500" lnSpcReduction="10000"/>
          </a:bodyPr>
          <a:lstStyle/>
          <a:p>
            <a:r>
              <a:rPr lang="en-US" dirty="0"/>
              <a:t>The 5 elements to well-being under the mnemonic, PERMA</a:t>
            </a:r>
          </a:p>
          <a:p>
            <a:pPr lvl="1"/>
            <a:r>
              <a:rPr lang="en-US" dirty="0"/>
              <a:t>Positive emotion</a:t>
            </a:r>
          </a:p>
          <a:p>
            <a:pPr lvl="1"/>
            <a:r>
              <a:rPr lang="en-US" dirty="0"/>
              <a:t>Engagement</a:t>
            </a:r>
          </a:p>
          <a:p>
            <a:pPr lvl="1"/>
            <a:r>
              <a:rPr lang="en-US" dirty="0"/>
              <a:t>Relationships</a:t>
            </a:r>
          </a:p>
          <a:p>
            <a:pPr lvl="1"/>
            <a:r>
              <a:rPr lang="en-US" dirty="0"/>
              <a:t>Meaning, and</a:t>
            </a:r>
          </a:p>
          <a:p>
            <a:pPr lvl="1"/>
            <a:r>
              <a:rPr lang="en-US" dirty="0"/>
              <a:t>Accomplishment.</a:t>
            </a:r>
          </a:p>
          <a:p>
            <a:r>
              <a:rPr lang="en-US" dirty="0">
                <a:hlinkClick r:id="rId3"/>
              </a:rPr>
              <a:t>There are strategies to increase each of these elements.</a:t>
            </a:r>
            <a:endParaRPr lang="en-US" dirty="0"/>
          </a:p>
        </p:txBody>
      </p:sp>
    </p:spTree>
    <p:extLst>
      <p:ext uri="{BB962C8B-B14F-4D97-AF65-F5344CB8AC3E}">
        <p14:creationId xmlns:p14="http://schemas.microsoft.com/office/powerpoint/2010/main" val="163826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C6CDDCC-E7F5-DA9A-7324-6C110B4A38F4}"/>
              </a:ext>
            </a:extLst>
          </p:cNvPr>
          <p:cNvSpPr>
            <a:spLocks noGrp="1"/>
          </p:cNvSpPr>
          <p:nvPr>
            <p:ph type="title"/>
          </p:nvPr>
        </p:nvSpPr>
        <p:spPr>
          <a:xfrm>
            <a:off x="685801" y="609600"/>
            <a:ext cx="5219699" cy="1456267"/>
          </a:xfrm>
        </p:spPr>
        <p:txBody>
          <a:bodyPr vert="horz" lIns="91440" tIns="45720" rIns="91440" bIns="45720" rtlCol="0" anchor="ctr">
            <a:normAutofit/>
          </a:bodyPr>
          <a:lstStyle/>
          <a:p>
            <a:r>
              <a:rPr lang="en-US" dirty="0"/>
              <a:t>Undesired patient outcome</a:t>
            </a:r>
          </a:p>
        </p:txBody>
      </p:sp>
      <p:sp>
        <p:nvSpPr>
          <p:cNvPr id="3" name="Content Placeholder 2">
            <a:extLst>
              <a:ext uri="{FF2B5EF4-FFF2-40B4-BE49-F238E27FC236}">
                <a16:creationId xmlns:a16="http://schemas.microsoft.com/office/drawing/2014/main" id="{B22A4CFE-0E66-A4E9-E839-29125E41D332}"/>
              </a:ext>
            </a:extLst>
          </p:cNvPr>
          <p:cNvSpPr>
            <a:spLocks noGrp="1"/>
          </p:cNvSpPr>
          <p:nvPr>
            <p:ph sz="half" idx="1"/>
          </p:nvPr>
        </p:nvSpPr>
        <p:spPr>
          <a:xfrm>
            <a:off x="685801" y="2142067"/>
            <a:ext cx="5219699" cy="3649133"/>
          </a:xfrm>
        </p:spPr>
        <p:txBody>
          <a:bodyPr vert="horz" lIns="91440" tIns="45720" rIns="91440" bIns="45720" rtlCol="0" anchor="ctr">
            <a:normAutofit/>
          </a:bodyPr>
          <a:lstStyle/>
          <a:p>
            <a:pPr marL="0" indent="0">
              <a:buNone/>
            </a:pPr>
            <a:r>
              <a:rPr lang="en-US" b="0" i="0" dirty="0"/>
              <a:t>Unfortunately, there are many patients who have no spiritual or philosophical beliefs. </a:t>
            </a:r>
            <a:r>
              <a:rPr lang="en-US" dirty="0"/>
              <a:t>F</a:t>
            </a:r>
            <a:r>
              <a:rPr lang="en-US" b="0" i="0" dirty="0"/>
              <a:t>or example, one patient does not see meaning in life and feels life is meaningless and is nihilistic. I have seen them for years and every time I see them, they deal with tremendous pain and suffering, and with that deep depression and anxiety, and sadly they do not wish to be alive. </a:t>
            </a:r>
            <a:endParaRPr lang="en-US" dirty="0"/>
          </a:p>
        </p:txBody>
      </p:sp>
      <p:pic>
        <p:nvPicPr>
          <p:cNvPr id="10" name="Content Placeholder 9" descr="A person walking in a circle&#10;&#10;Description automatically generated">
            <a:extLst>
              <a:ext uri="{FF2B5EF4-FFF2-40B4-BE49-F238E27FC236}">
                <a16:creationId xmlns:a16="http://schemas.microsoft.com/office/drawing/2014/main" id="{8E67BCF8-48DA-EAA7-47CB-530592960112}"/>
              </a:ext>
            </a:extLst>
          </p:cNvPr>
          <p:cNvPicPr>
            <a:picLocks noGrp="1" noChangeAspect="1"/>
          </p:cNvPicPr>
          <p:nvPr>
            <p:ph sz="half" idx="2"/>
          </p:nvPr>
        </p:nvPicPr>
        <p:blipFill>
          <a:blip r:embed="rId4"/>
          <a:srcRect l="4521" r="37188" b="2"/>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51159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9F8C-48A7-4911-6B9D-DD589C3C1AB2}"/>
              </a:ext>
            </a:extLst>
          </p:cNvPr>
          <p:cNvSpPr>
            <a:spLocks noGrp="1"/>
          </p:cNvSpPr>
          <p:nvPr>
            <p:ph type="title"/>
          </p:nvPr>
        </p:nvSpPr>
        <p:spPr>
          <a:xfrm>
            <a:off x="685801" y="609600"/>
            <a:ext cx="10844212" cy="1456267"/>
          </a:xfrm>
        </p:spPr>
        <p:txBody>
          <a:bodyPr/>
          <a:lstStyle/>
          <a:p>
            <a:pPr algn="ctr"/>
            <a:r>
              <a:rPr lang="en-US" dirty="0"/>
              <a:t>Is there a correlation between these statistics?</a:t>
            </a:r>
          </a:p>
        </p:txBody>
      </p:sp>
      <p:sp>
        <p:nvSpPr>
          <p:cNvPr id="3" name="Text Placeholder 2">
            <a:extLst>
              <a:ext uri="{FF2B5EF4-FFF2-40B4-BE49-F238E27FC236}">
                <a16:creationId xmlns:a16="http://schemas.microsoft.com/office/drawing/2014/main" id="{D495F6DB-B09E-1247-4B97-13AE2B7147A9}"/>
              </a:ext>
            </a:extLst>
          </p:cNvPr>
          <p:cNvSpPr>
            <a:spLocks noGrp="1"/>
          </p:cNvSpPr>
          <p:nvPr>
            <p:ph type="body" idx="1"/>
          </p:nvPr>
        </p:nvSpPr>
        <p:spPr>
          <a:xfrm>
            <a:off x="571500" y="2065867"/>
            <a:ext cx="5111224" cy="980016"/>
          </a:xfrm>
        </p:spPr>
        <p:txBody>
          <a:bodyPr/>
          <a:lstStyle/>
          <a:p>
            <a:r>
              <a:rPr lang="en-US" sz="1800" dirty="0"/>
              <a:t>March 2023 NORC Survey conducted with the University of Chicago a non-partisan research organization</a:t>
            </a:r>
          </a:p>
        </p:txBody>
      </p:sp>
      <p:sp>
        <p:nvSpPr>
          <p:cNvPr id="4" name="Content Placeholder 3">
            <a:extLst>
              <a:ext uri="{FF2B5EF4-FFF2-40B4-BE49-F238E27FC236}">
                <a16:creationId xmlns:a16="http://schemas.microsoft.com/office/drawing/2014/main" id="{CD251F04-2AF6-0A3C-39E8-5EE8F3F0986C}"/>
              </a:ext>
            </a:extLst>
          </p:cNvPr>
          <p:cNvSpPr>
            <a:spLocks noGrp="1"/>
          </p:cNvSpPr>
          <p:nvPr>
            <p:ph sz="half" idx="2"/>
          </p:nvPr>
        </p:nvSpPr>
        <p:spPr>
          <a:xfrm>
            <a:off x="685801" y="3311528"/>
            <a:ext cx="4996923" cy="2920998"/>
          </a:xfrm>
        </p:spPr>
        <p:txBody>
          <a:bodyPr>
            <a:normAutofit fontScale="92500" lnSpcReduction="20000"/>
          </a:bodyPr>
          <a:lstStyle/>
          <a:p>
            <a:pPr algn="l"/>
            <a:r>
              <a:rPr lang="en-US" sz="1900" b="0" i="0" dirty="0">
                <a:effectLst/>
              </a:rPr>
              <a:t>In 1998, 62% of Americans felt religion was very important as compared to 39% in 2023. </a:t>
            </a:r>
          </a:p>
          <a:p>
            <a:pPr algn="l"/>
            <a:r>
              <a:rPr lang="en-US" sz="1900" b="0" i="0" dirty="0">
                <a:effectLst/>
              </a:rPr>
              <a:t>Patriotism went from 70% in 1998 down to 38% in 2023.</a:t>
            </a:r>
          </a:p>
          <a:p>
            <a:pPr algn="l"/>
            <a:r>
              <a:rPr lang="en-US" sz="1900" b="0" i="0" dirty="0">
                <a:effectLst/>
              </a:rPr>
              <a:t>The importance of having children, community involvement, and hard work, all plummeted as well. The only indicator that went up was the importance of money which was sited as very important in 1998 at 31% and in 2023 went up to 43%.</a:t>
            </a:r>
          </a:p>
          <a:p>
            <a:endParaRPr lang="en-US" dirty="0"/>
          </a:p>
        </p:txBody>
      </p:sp>
      <p:sp>
        <p:nvSpPr>
          <p:cNvPr id="5" name="Text Placeholder 4">
            <a:extLst>
              <a:ext uri="{FF2B5EF4-FFF2-40B4-BE49-F238E27FC236}">
                <a16:creationId xmlns:a16="http://schemas.microsoft.com/office/drawing/2014/main" id="{DD1CE119-0766-5EB9-04FA-620A8C896811}"/>
              </a:ext>
            </a:extLst>
          </p:cNvPr>
          <p:cNvSpPr>
            <a:spLocks noGrp="1"/>
          </p:cNvSpPr>
          <p:nvPr>
            <p:ph type="body" sz="quarter" idx="3"/>
          </p:nvPr>
        </p:nvSpPr>
        <p:spPr>
          <a:xfrm>
            <a:off x="5823483" y="2065867"/>
            <a:ext cx="4995333" cy="576262"/>
          </a:xfrm>
        </p:spPr>
        <p:txBody>
          <a:bodyPr/>
          <a:lstStyle/>
          <a:p>
            <a:r>
              <a:rPr lang="en-US" sz="1800" dirty="0"/>
              <a:t>Nursing Health Study published in JAMA Psychiatry </a:t>
            </a:r>
          </a:p>
        </p:txBody>
      </p:sp>
      <p:sp>
        <p:nvSpPr>
          <p:cNvPr id="6" name="Content Placeholder 5">
            <a:extLst>
              <a:ext uri="{FF2B5EF4-FFF2-40B4-BE49-F238E27FC236}">
                <a16:creationId xmlns:a16="http://schemas.microsoft.com/office/drawing/2014/main" id="{A84C77D3-449F-7957-92E2-5CF6EE1B2942}"/>
              </a:ext>
            </a:extLst>
          </p:cNvPr>
          <p:cNvSpPr>
            <a:spLocks noGrp="1"/>
          </p:cNvSpPr>
          <p:nvPr>
            <p:ph sz="quarter" idx="4"/>
          </p:nvPr>
        </p:nvSpPr>
        <p:spPr>
          <a:xfrm>
            <a:off x="5823482" y="3311528"/>
            <a:ext cx="4995334" cy="2920998"/>
          </a:xfrm>
        </p:spPr>
        <p:txBody>
          <a:bodyPr>
            <a:normAutofit fontScale="92500" lnSpcReduction="20000"/>
          </a:bodyPr>
          <a:lstStyle/>
          <a:p>
            <a:pPr algn="l"/>
            <a:r>
              <a:rPr lang="en-US" sz="1900" b="0" i="0" dirty="0">
                <a:effectLst/>
              </a:rPr>
              <a:t>40% increasing suicide risk in the United States from 1999 to 2014. This might be attributed to declines in attendance after religious services during this period.</a:t>
            </a:r>
          </a:p>
          <a:p>
            <a:pPr algn="l"/>
            <a:r>
              <a:rPr lang="en-US" sz="1900" b="0" i="0" dirty="0">
                <a:effectLst/>
              </a:rPr>
              <a:t>28% of increase of depression among adolescence from 1991 through 2019.</a:t>
            </a:r>
          </a:p>
          <a:p>
            <a:pPr marL="0" indent="0">
              <a:buNone/>
            </a:pPr>
            <a:endParaRPr lang="en-US" dirty="0"/>
          </a:p>
        </p:txBody>
      </p:sp>
    </p:spTree>
    <p:extLst>
      <p:ext uri="{BB962C8B-B14F-4D97-AF65-F5344CB8AC3E}">
        <p14:creationId xmlns:p14="http://schemas.microsoft.com/office/powerpoint/2010/main" val="3926357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280</TotalTime>
  <Words>1376</Words>
  <Application>Microsoft Macintosh PowerPoint</Application>
  <PresentationFormat>Widescreen</PresentationFormat>
  <Paragraphs>126</Paragraphs>
  <Slides>15</Slides>
  <Notes>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Calibri</vt:lpstr>
      <vt:lpstr>Calibri Light</vt:lpstr>
      <vt:lpstr>Celestial</vt:lpstr>
      <vt:lpstr>Church saves lives</vt:lpstr>
      <vt:lpstr>Positive Patient outcome</vt:lpstr>
      <vt:lpstr>Religious upbringing and education</vt:lpstr>
      <vt:lpstr>Initial interview questions r/t to spirituality</vt:lpstr>
      <vt:lpstr>Spirituality Examples:</vt:lpstr>
      <vt:lpstr>Foundations of Spiritual Psychology</vt:lpstr>
      <vt:lpstr>Foundations of Spiritual Psychology continued:</vt:lpstr>
      <vt:lpstr>Undesired patient outcome</vt:lpstr>
      <vt:lpstr>Is there a correlation between these statistics?</vt:lpstr>
      <vt:lpstr>The benefits of regularly attending  religious services, according to JAMA (2022):</vt:lpstr>
      <vt:lpstr>The connection between brain science and religious belief</vt:lpstr>
      <vt:lpstr>Church saves lives</vt:lpstr>
      <vt:lpstr>Suggested reading list:</vt:lpstr>
      <vt:lpstr>Dr. Viktor Frankl</vt:lpstr>
      <vt:lpstr>Dr. Martin Segliman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saves lives</dc:title>
  <dc:creator>Rachel Schmitt</dc:creator>
  <cp:lastModifiedBy>Wells, Jere</cp:lastModifiedBy>
  <cp:revision>35</cp:revision>
  <dcterms:created xsi:type="dcterms:W3CDTF">2024-10-22T22:53:41Z</dcterms:created>
  <dcterms:modified xsi:type="dcterms:W3CDTF">2024-10-23T16:16:12Z</dcterms:modified>
</cp:coreProperties>
</file>